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notesMasterIdLst>
    <p:notesMasterId r:id="rId33"/>
  </p:notesMasterIdLst>
  <p:handoutMasterIdLst>
    <p:handoutMasterId r:id="rId34"/>
  </p:handoutMasterIdLst>
  <p:sldIdLst>
    <p:sldId id="2531" r:id="rId5"/>
    <p:sldId id="2546" r:id="rId6"/>
    <p:sldId id="2559" r:id="rId7"/>
    <p:sldId id="2562" r:id="rId8"/>
    <p:sldId id="2542" r:id="rId9"/>
    <p:sldId id="2541" r:id="rId10"/>
    <p:sldId id="2543" r:id="rId11"/>
    <p:sldId id="2560" r:id="rId12"/>
    <p:sldId id="2561" r:id="rId13"/>
    <p:sldId id="2563" r:id="rId14"/>
    <p:sldId id="2558" r:id="rId15"/>
    <p:sldId id="2574" r:id="rId16"/>
    <p:sldId id="2565" r:id="rId17"/>
    <p:sldId id="2572" r:id="rId18"/>
    <p:sldId id="2571" r:id="rId19"/>
    <p:sldId id="2573" r:id="rId20"/>
    <p:sldId id="2575" r:id="rId21"/>
    <p:sldId id="2568" r:id="rId22"/>
    <p:sldId id="2567" r:id="rId23"/>
    <p:sldId id="2564" r:id="rId24"/>
    <p:sldId id="2566" r:id="rId25"/>
    <p:sldId id="2576" r:id="rId26"/>
    <p:sldId id="2581" r:id="rId27"/>
    <p:sldId id="2577" r:id="rId28"/>
    <p:sldId id="2578" r:id="rId29"/>
    <p:sldId id="2579" r:id="rId30"/>
    <p:sldId id="2580" r:id="rId31"/>
    <p:sldId id="284" r:id="rId3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D0"/>
    <a:srgbClr val="153788"/>
    <a:srgbClr val="A4C7FF"/>
    <a:srgbClr val="02084B"/>
    <a:srgbClr val="184BB0"/>
    <a:srgbClr val="A1B3C4"/>
    <a:srgbClr val="0E2D6C"/>
    <a:srgbClr val="123883"/>
    <a:srgbClr val="0040A8"/>
    <a:srgbClr val="232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18" y="108"/>
      </p:cViewPr>
      <p:guideLst>
        <p:guide orient="horz" pos="1536"/>
        <p:guide pos="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9313F7-9887-4362-8B1F-8F4A4EA3F8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4DE1D-8A46-4FE8-889C-1FF4E12946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CB42F-F2A9-4FE3-92D5-7A1D758379BA}" type="datetimeFigureOut">
              <a:rPr lang="LID4096" smtClean="0"/>
              <a:t>09/09/2024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068B4-AA88-4C37-AEA0-B3D7118732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D14E0-0CF9-436F-B21A-A9751EE388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BE3F6-EE6E-45A2-9BD0-358A4458595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7602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D0C98-72C5-49E6-BD8D-DA7070CC76A2}" type="datetimeFigureOut">
              <a:rPr lang="LID4096" smtClean="0"/>
              <a:t>09/09/2024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C6269-1692-4327-A347-97FD87FB86F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646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be91ec8623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be91ec8623_0_65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/>
          <a:p>
            <a:pPr marL="0" indent="0">
              <a:buNone/>
            </a:pPr>
            <a:endParaRPr lang="en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787141-A5D1-4148-85AE-1F864A79E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2168" y="257571"/>
            <a:ext cx="1558415" cy="649272"/>
          </a:xfrm>
          <a:prstGeom prst="rect">
            <a:avLst/>
          </a:prstGeom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7DDBB475-FB53-4DFD-BE62-DD93052F1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382270"/>
            <a:ext cx="6730449" cy="375497"/>
          </a:xfrm>
          <a:prstGeom prst="rect">
            <a:avLst/>
          </a:prstGeom>
        </p:spPr>
        <p:txBody>
          <a:bodyPr/>
          <a:lstStyle>
            <a:lvl1pPr>
              <a:defRPr sz="1867" b="0" i="0" kern="1200" cap="all" spc="133" baseline="0">
                <a:solidFill>
                  <a:schemeClr val="accent2"/>
                </a:solidFill>
                <a:latin typeface="Orbitron Medium"/>
                <a:cs typeface="Orbitron"/>
              </a:defRPr>
            </a:lvl1pPr>
          </a:lstStyle>
          <a:p>
            <a:r>
              <a:rPr lang="en-US" noProof="0"/>
              <a:t>Header title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4330F13-38AB-46E7-BAB5-71EAD228AB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800" y="1255923"/>
            <a:ext cx="11082536" cy="5053397"/>
          </a:xfrm>
          <a:prstGeom prst="rect">
            <a:avLst/>
          </a:prstGeom>
        </p:spPr>
        <p:txBody>
          <a:bodyPr/>
          <a:lstStyle>
            <a:lvl1pPr>
              <a:buClr>
                <a:srgbClr val="00519D"/>
              </a:buClr>
              <a:defRPr>
                <a:latin typeface="Clear Sans"/>
              </a:defRPr>
            </a:lvl1pPr>
            <a:lvl2pPr marL="709066" indent="-342891">
              <a:buClr>
                <a:srgbClr val="00519D"/>
              </a:buClr>
              <a:buFont typeface="Wingdings" charset="2"/>
              <a:buChar char="§"/>
              <a:defRPr>
                <a:latin typeface="Clear Sans"/>
              </a:defRPr>
            </a:lvl2pPr>
            <a:lvl3pPr marL="939777" indent="-228594">
              <a:buClr>
                <a:srgbClr val="00519D"/>
              </a:buClr>
              <a:buFont typeface="Arial"/>
              <a:buChar char="•"/>
              <a:defRPr>
                <a:latin typeface="Clear Sans"/>
              </a:defRPr>
            </a:lvl3pPr>
            <a:lvl4pPr>
              <a:buClr>
                <a:srgbClr val="00519D"/>
              </a:buClr>
              <a:defRPr sz="1600">
                <a:latin typeface="Clear Sans"/>
              </a:defRPr>
            </a:lvl4pPr>
            <a:lvl5pPr>
              <a:buClr>
                <a:srgbClr val="00519D"/>
              </a:buClr>
              <a:defRPr sz="1600">
                <a:latin typeface="Clear Sans"/>
              </a:defRPr>
            </a:lvl5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06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8B8F63-A7CD-4237-9708-18A998870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2168" y="257571"/>
            <a:ext cx="1558415" cy="649272"/>
          </a:xfrm>
          <a:prstGeom prst="rect">
            <a:avLst/>
          </a:prstGeom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2C9315FF-3F06-4BD7-8791-ECE412F72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382270"/>
            <a:ext cx="6730449" cy="375497"/>
          </a:xfrm>
          <a:prstGeom prst="rect">
            <a:avLst/>
          </a:prstGeom>
        </p:spPr>
        <p:txBody>
          <a:bodyPr/>
          <a:lstStyle>
            <a:lvl1pPr>
              <a:defRPr sz="1867" b="0" i="0" kern="1200" cap="all" spc="133" baseline="0">
                <a:solidFill>
                  <a:schemeClr val="accent2"/>
                </a:solidFill>
                <a:latin typeface="Orbitron Medium"/>
                <a:cs typeface="Orbitron"/>
              </a:defRPr>
            </a:lvl1pPr>
          </a:lstStyle>
          <a:p>
            <a:r>
              <a:rPr lang="en-US" noProof="0"/>
              <a:t>Header title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7705B77-28E7-4BDC-AC92-D6E9C61166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800" y="1255923"/>
            <a:ext cx="11082536" cy="5053397"/>
          </a:xfrm>
          <a:prstGeom prst="rect">
            <a:avLst/>
          </a:prstGeom>
        </p:spPr>
        <p:txBody>
          <a:bodyPr/>
          <a:lstStyle>
            <a:lvl1pPr>
              <a:buClr>
                <a:srgbClr val="00519D"/>
              </a:buClr>
              <a:defRPr>
                <a:latin typeface="Clear Sans"/>
              </a:defRPr>
            </a:lvl1pPr>
            <a:lvl2pPr marL="709066" indent="-342891">
              <a:buClr>
                <a:srgbClr val="00519D"/>
              </a:buClr>
              <a:buFont typeface="Wingdings" charset="2"/>
              <a:buChar char="§"/>
              <a:defRPr>
                <a:latin typeface="Clear Sans"/>
              </a:defRPr>
            </a:lvl2pPr>
            <a:lvl3pPr marL="939777" indent="-228594">
              <a:buClr>
                <a:srgbClr val="00519D"/>
              </a:buClr>
              <a:buFont typeface="Arial"/>
              <a:buChar char="•"/>
              <a:defRPr>
                <a:latin typeface="Clear Sans"/>
              </a:defRPr>
            </a:lvl3pPr>
            <a:lvl4pPr>
              <a:buClr>
                <a:srgbClr val="00519D"/>
              </a:buClr>
              <a:defRPr sz="1600">
                <a:latin typeface="Clear Sans"/>
              </a:defRPr>
            </a:lvl4pPr>
            <a:lvl5pPr>
              <a:buClr>
                <a:srgbClr val="00519D"/>
              </a:buClr>
              <a:defRPr sz="1600">
                <a:latin typeface="Clear Sans"/>
              </a:defRPr>
            </a:lvl5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79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FA-End Slide new 1" userDrawn="1">
  <p:cSld name="RFA-End Slide new 1">
    <p:bg>
      <p:bgRef idx="1001">
        <a:schemeClr val="bg1"/>
      </p:bgRef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7">
            <a:extLst>
              <a:ext uri="{FF2B5EF4-FFF2-40B4-BE49-F238E27FC236}">
                <a16:creationId xmlns:a16="http://schemas.microsoft.com/office/drawing/2014/main" id="{D76443D4-A48C-43E8-9317-D37BC8470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382270"/>
            <a:ext cx="6730449" cy="375497"/>
          </a:xfrm>
          <a:prstGeom prst="rect">
            <a:avLst/>
          </a:prstGeom>
        </p:spPr>
        <p:txBody>
          <a:bodyPr/>
          <a:lstStyle>
            <a:lvl1pPr>
              <a:defRPr sz="1867" b="0" i="0" kern="1200" cap="all" spc="133" baseline="0">
                <a:solidFill>
                  <a:schemeClr val="accent2"/>
                </a:solidFill>
                <a:latin typeface="Orbitron Medium"/>
                <a:cs typeface="Orbitron"/>
              </a:defRPr>
            </a:lvl1pPr>
          </a:lstStyle>
          <a:p>
            <a:r>
              <a:rPr lang="en-US" noProof="0"/>
              <a:t>Header 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0BEE02-6B67-43CA-AEA1-02C1E1F879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800" y="1255923"/>
            <a:ext cx="11082536" cy="5053397"/>
          </a:xfrm>
          <a:prstGeom prst="rect">
            <a:avLst/>
          </a:prstGeom>
        </p:spPr>
        <p:txBody>
          <a:bodyPr/>
          <a:lstStyle>
            <a:lvl1pPr>
              <a:buClr>
                <a:srgbClr val="00519D"/>
              </a:buClr>
              <a:defRPr>
                <a:latin typeface="Clear Sans"/>
              </a:defRPr>
            </a:lvl1pPr>
            <a:lvl2pPr marL="709066" indent="-342891">
              <a:buClr>
                <a:srgbClr val="00519D"/>
              </a:buClr>
              <a:buFont typeface="Wingdings" charset="2"/>
              <a:buChar char="§"/>
              <a:defRPr>
                <a:latin typeface="Clear Sans"/>
              </a:defRPr>
            </a:lvl2pPr>
            <a:lvl3pPr marL="939777" indent="-228594">
              <a:buClr>
                <a:srgbClr val="00519D"/>
              </a:buClr>
              <a:buFont typeface="Arial"/>
              <a:buChar char="•"/>
              <a:defRPr>
                <a:latin typeface="Clear Sans"/>
              </a:defRPr>
            </a:lvl3pPr>
            <a:lvl4pPr>
              <a:buClr>
                <a:srgbClr val="00519D"/>
              </a:buClr>
              <a:defRPr sz="1600">
                <a:latin typeface="Clear Sans"/>
              </a:defRPr>
            </a:lvl4pPr>
            <a:lvl5pPr>
              <a:buClr>
                <a:srgbClr val="00519D"/>
              </a:buClr>
              <a:defRPr sz="1600">
                <a:latin typeface="Clear Sans"/>
              </a:defRPr>
            </a:lvl5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4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FDBC0-B331-49ED-9633-0E43A4D2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604E-DBB1-4685-BD06-335BE767E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DF017-3D0C-44C9-A476-DC66635A3E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2168" y="257571"/>
            <a:ext cx="1558415" cy="649272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104CD447-F734-4540-9CC0-7161D8227D8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91299" y="6548714"/>
            <a:ext cx="506709" cy="13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634A2A-EEC9-4D67-A4BE-EC235854F5AA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19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519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F3C2778-8BB9-4439-AF42-15C97A892CAB}"/>
              </a:ext>
            </a:extLst>
          </p:cNvPr>
          <p:cNvSpPr txBox="1">
            <a:spLocks/>
          </p:cNvSpPr>
          <p:nvPr userDrawn="1"/>
        </p:nvSpPr>
        <p:spPr>
          <a:xfrm>
            <a:off x="815413" y="6525345"/>
            <a:ext cx="10475886" cy="27084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ctr" defTabSz="914400" rtl="0" eaLnBrk="1" latinLnBrk="0" hangingPunct="1">
              <a:defRPr sz="1200" b="1" kern="1200">
                <a:solidFill>
                  <a:srgbClr val="0051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19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Proprietary Information - Confidential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61934E4-E660-45DC-A709-FED0829261F7}"/>
              </a:ext>
            </a:extLst>
          </p:cNvPr>
          <p:cNvSpPr/>
          <p:nvPr/>
        </p:nvSpPr>
        <p:spPr>
          <a:xfrm rot="10800000">
            <a:off x="-13656" y="-7142"/>
            <a:ext cx="701295" cy="6144418"/>
          </a:xfrm>
          <a:custGeom>
            <a:avLst/>
            <a:gdLst>
              <a:gd name="connsiteX0" fmla="*/ 0 w 796546"/>
              <a:gd name="connsiteY0" fmla="*/ 6137275 h 6137275"/>
              <a:gd name="connsiteX1" fmla="*/ 796546 w 796546"/>
              <a:gd name="connsiteY1" fmla="*/ 0 h 6137275"/>
              <a:gd name="connsiteX2" fmla="*/ 796546 w 796546"/>
              <a:gd name="connsiteY2" fmla="*/ 6137275 h 6137275"/>
              <a:gd name="connsiteX3" fmla="*/ 0 w 796546"/>
              <a:gd name="connsiteY3" fmla="*/ 6137275 h 6137275"/>
              <a:gd name="connsiteX0" fmla="*/ 0 w 796546"/>
              <a:gd name="connsiteY0" fmla="*/ 6137275 h 6137275"/>
              <a:gd name="connsiteX1" fmla="*/ 796546 w 796546"/>
              <a:gd name="connsiteY1" fmla="*/ 0 h 6137275"/>
              <a:gd name="connsiteX2" fmla="*/ 691771 w 796546"/>
              <a:gd name="connsiteY2" fmla="*/ 6080125 h 6137275"/>
              <a:gd name="connsiteX3" fmla="*/ 0 w 796546"/>
              <a:gd name="connsiteY3" fmla="*/ 6137275 h 6137275"/>
              <a:gd name="connsiteX0" fmla="*/ 0 w 796546"/>
              <a:gd name="connsiteY0" fmla="*/ 6137275 h 6137275"/>
              <a:gd name="connsiteX1" fmla="*/ 796546 w 796546"/>
              <a:gd name="connsiteY1" fmla="*/ 0 h 6137275"/>
              <a:gd name="connsiteX2" fmla="*/ 691771 w 796546"/>
              <a:gd name="connsiteY2" fmla="*/ 6127750 h 6137275"/>
              <a:gd name="connsiteX3" fmla="*/ 0 w 796546"/>
              <a:gd name="connsiteY3" fmla="*/ 6137275 h 6137275"/>
              <a:gd name="connsiteX0" fmla="*/ 0 w 691771"/>
              <a:gd name="connsiteY0" fmla="*/ 6137275 h 6137275"/>
              <a:gd name="connsiteX1" fmla="*/ 682246 w 691771"/>
              <a:gd name="connsiteY1" fmla="*/ 0 h 6137275"/>
              <a:gd name="connsiteX2" fmla="*/ 691771 w 691771"/>
              <a:gd name="connsiteY2" fmla="*/ 6127750 h 6137275"/>
              <a:gd name="connsiteX3" fmla="*/ 0 w 691771"/>
              <a:gd name="connsiteY3" fmla="*/ 6137275 h 6137275"/>
              <a:gd name="connsiteX0" fmla="*/ 0 w 691771"/>
              <a:gd name="connsiteY0" fmla="*/ 6137275 h 6137275"/>
              <a:gd name="connsiteX1" fmla="*/ 682246 w 691771"/>
              <a:gd name="connsiteY1" fmla="*/ 0 h 6137275"/>
              <a:gd name="connsiteX2" fmla="*/ 691771 w 691771"/>
              <a:gd name="connsiteY2" fmla="*/ 6127750 h 6137275"/>
              <a:gd name="connsiteX3" fmla="*/ 0 w 691771"/>
              <a:gd name="connsiteY3" fmla="*/ 6137275 h 6137275"/>
              <a:gd name="connsiteX0" fmla="*/ 0 w 558421"/>
              <a:gd name="connsiteY0" fmla="*/ 6165850 h 6165850"/>
              <a:gd name="connsiteX1" fmla="*/ 548896 w 558421"/>
              <a:gd name="connsiteY1" fmla="*/ 0 h 6165850"/>
              <a:gd name="connsiteX2" fmla="*/ 558421 w 558421"/>
              <a:gd name="connsiteY2" fmla="*/ 6127750 h 6165850"/>
              <a:gd name="connsiteX3" fmla="*/ 0 w 558421"/>
              <a:gd name="connsiteY3" fmla="*/ 6165850 h 6165850"/>
              <a:gd name="connsiteX0" fmla="*/ 0 w 663196"/>
              <a:gd name="connsiteY0" fmla="*/ 6137275 h 6137275"/>
              <a:gd name="connsiteX1" fmla="*/ 653671 w 663196"/>
              <a:gd name="connsiteY1" fmla="*/ 0 h 6137275"/>
              <a:gd name="connsiteX2" fmla="*/ 663196 w 663196"/>
              <a:gd name="connsiteY2" fmla="*/ 6127750 h 6137275"/>
              <a:gd name="connsiteX3" fmla="*/ 0 w 663196"/>
              <a:gd name="connsiteY3" fmla="*/ 6137275 h 6137275"/>
              <a:gd name="connsiteX0" fmla="*/ 0 w 682246"/>
              <a:gd name="connsiteY0" fmla="*/ 6118225 h 6127750"/>
              <a:gd name="connsiteX1" fmla="*/ 672721 w 682246"/>
              <a:gd name="connsiteY1" fmla="*/ 0 h 6127750"/>
              <a:gd name="connsiteX2" fmla="*/ 682246 w 682246"/>
              <a:gd name="connsiteY2" fmla="*/ 6127750 h 6127750"/>
              <a:gd name="connsiteX3" fmla="*/ 0 w 682246"/>
              <a:gd name="connsiteY3" fmla="*/ 6118225 h 6127750"/>
              <a:gd name="connsiteX0" fmla="*/ 0 w 701296"/>
              <a:gd name="connsiteY0" fmla="*/ 6156325 h 6156325"/>
              <a:gd name="connsiteX1" fmla="*/ 691771 w 701296"/>
              <a:gd name="connsiteY1" fmla="*/ 0 h 6156325"/>
              <a:gd name="connsiteX2" fmla="*/ 701296 w 701296"/>
              <a:gd name="connsiteY2" fmla="*/ 6127750 h 6156325"/>
              <a:gd name="connsiteX3" fmla="*/ 0 w 701296"/>
              <a:gd name="connsiteY3" fmla="*/ 6156325 h 6156325"/>
              <a:gd name="connsiteX0" fmla="*/ 0 w 720346"/>
              <a:gd name="connsiteY0" fmla="*/ 6156325 h 6156325"/>
              <a:gd name="connsiteX1" fmla="*/ 691771 w 720346"/>
              <a:gd name="connsiteY1" fmla="*/ 0 h 6156325"/>
              <a:gd name="connsiteX2" fmla="*/ 720346 w 720346"/>
              <a:gd name="connsiteY2" fmla="*/ 6156325 h 6156325"/>
              <a:gd name="connsiteX3" fmla="*/ 0 w 720346"/>
              <a:gd name="connsiteY3" fmla="*/ 6156325 h 6156325"/>
              <a:gd name="connsiteX0" fmla="*/ 0 w 703677"/>
              <a:gd name="connsiteY0" fmla="*/ 6144418 h 6156325"/>
              <a:gd name="connsiteX1" fmla="*/ 675102 w 703677"/>
              <a:gd name="connsiteY1" fmla="*/ 0 h 6156325"/>
              <a:gd name="connsiteX2" fmla="*/ 703677 w 703677"/>
              <a:gd name="connsiteY2" fmla="*/ 6156325 h 6156325"/>
              <a:gd name="connsiteX3" fmla="*/ 0 w 703677"/>
              <a:gd name="connsiteY3" fmla="*/ 6144418 h 6156325"/>
              <a:gd name="connsiteX0" fmla="*/ 0 w 701295"/>
              <a:gd name="connsiteY0" fmla="*/ 6144418 h 6144418"/>
              <a:gd name="connsiteX1" fmla="*/ 675102 w 701295"/>
              <a:gd name="connsiteY1" fmla="*/ 0 h 6144418"/>
              <a:gd name="connsiteX2" fmla="*/ 701295 w 701295"/>
              <a:gd name="connsiteY2" fmla="*/ 6139656 h 6144418"/>
              <a:gd name="connsiteX3" fmla="*/ 0 w 701295"/>
              <a:gd name="connsiteY3" fmla="*/ 6144418 h 614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95" h="6144418">
                <a:moveTo>
                  <a:pt x="0" y="6144418"/>
                </a:moveTo>
                <a:cubicBezTo>
                  <a:pt x="227415" y="4098660"/>
                  <a:pt x="295287" y="3836458"/>
                  <a:pt x="675102" y="0"/>
                </a:cubicBezTo>
                <a:lnTo>
                  <a:pt x="701295" y="6139656"/>
                </a:lnTo>
                <a:lnTo>
                  <a:pt x="0" y="6144418"/>
                </a:lnTo>
                <a:close/>
              </a:path>
            </a:pathLst>
          </a:custGeom>
          <a:gradFill>
            <a:gsLst>
              <a:gs pos="18000">
                <a:srgbClr val="153788"/>
              </a:gs>
              <a:gs pos="100000">
                <a:srgbClr val="0050D0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6A35E07E-50DE-41B7-AF3B-6E6F87228F4D}"/>
              </a:ext>
            </a:extLst>
          </p:cNvPr>
          <p:cNvSpPr/>
          <p:nvPr/>
        </p:nvSpPr>
        <p:spPr>
          <a:xfrm rot="5400000">
            <a:off x="-1603580" y="4172514"/>
            <a:ext cx="3536953" cy="271726"/>
          </a:xfrm>
          <a:custGeom>
            <a:avLst/>
            <a:gdLst>
              <a:gd name="connsiteX0" fmla="*/ 0 w 4203700"/>
              <a:gd name="connsiteY0" fmla="*/ 1946147 h 1946147"/>
              <a:gd name="connsiteX1" fmla="*/ 2243262 w 4203700"/>
              <a:gd name="connsiteY1" fmla="*/ 0 h 1946147"/>
              <a:gd name="connsiteX2" fmla="*/ 4203700 w 4203700"/>
              <a:gd name="connsiteY2" fmla="*/ 1946147 h 1946147"/>
              <a:gd name="connsiteX3" fmla="*/ 0 w 4203700"/>
              <a:gd name="connsiteY3" fmla="*/ 1946147 h 1946147"/>
              <a:gd name="connsiteX0" fmla="*/ 0 w 4203700"/>
              <a:gd name="connsiteY0" fmla="*/ 1979485 h 1979485"/>
              <a:gd name="connsiteX1" fmla="*/ 2228976 w 4203700"/>
              <a:gd name="connsiteY1" fmla="*/ 0 h 1979485"/>
              <a:gd name="connsiteX2" fmla="*/ 4203700 w 4203700"/>
              <a:gd name="connsiteY2" fmla="*/ 1979485 h 1979485"/>
              <a:gd name="connsiteX3" fmla="*/ 0 w 4203700"/>
              <a:gd name="connsiteY3" fmla="*/ 1979485 h 1979485"/>
              <a:gd name="connsiteX0" fmla="*/ 0 w 4203700"/>
              <a:gd name="connsiteY0" fmla="*/ 2013776 h 2013776"/>
              <a:gd name="connsiteX1" fmla="*/ 2187069 w 4203700"/>
              <a:gd name="connsiteY1" fmla="*/ 0 h 2013776"/>
              <a:gd name="connsiteX2" fmla="*/ 4203700 w 4203700"/>
              <a:gd name="connsiteY2" fmla="*/ 2013776 h 2013776"/>
              <a:gd name="connsiteX3" fmla="*/ 0 w 4203700"/>
              <a:gd name="connsiteY3" fmla="*/ 2013776 h 2013776"/>
              <a:gd name="connsiteX0" fmla="*/ 0 w 4203700"/>
              <a:gd name="connsiteY0" fmla="*/ 2013776 h 2017586"/>
              <a:gd name="connsiteX1" fmla="*/ 2187069 w 4203700"/>
              <a:gd name="connsiteY1" fmla="*/ 0 h 2017586"/>
              <a:gd name="connsiteX2" fmla="*/ 4203700 w 4203700"/>
              <a:gd name="connsiteY2" fmla="*/ 2017586 h 2017586"/>
              <a:gd name="connsiteX3" fmla="*/ 0 w 4203700"/>
              <a:gd name="connsiteY3" fmla="*/ 2013776 h 2017586"/>
              <a:gd name="connsiteX0" fmla="*/ 0 w 4203700"/>
              <a:gd name="connsiteY0" fmla="*/ 2009966 h 2013776"/>
              <a:gd name="connsiteX1" fmla="*/ 2183259 w 4203700"/>
              <a:gd name="connsiteY1" fmla="*/ 0 h 2013776"/>
              <a:gd name="connsiteX2" fmla="*/ 4203700 w 4203700"/>
              <a:gd name="connsiteY2" fmla="*/ 2013776 h 2013776"/>
              <a:gd name="connsiteX3" fmla="*/ 0 w 4203700"/>
              <a:gd name="connsiteY3" fmla="*/ 2009966 h 2013776"/>
              <a:gd name="connsiteX0" fmla="*/ 0 w 3536953"/>
              <a:gd name="connsiteY0" fmla="*/ 2009966 h 2009966"/>
              <a:gd name="connsiteX1" fmla="*/ 2183259 w 3536953"/>
              <a:gd name="connsiteY1" fmla="*/ 0 h 2009966"/>
              <a:gd name="connsiteX2" fmla="*/ 3536953 w 3536953"/>
              <a:gd name="connsiteY2" fmla="*/ 1991131 h 2009966"/>
              <a:gd name="connsiteX3" fmla="*/ 0 w 3536953"/>
              <a:gd name="connsiteY3" fmla="*/ 2009966 h 2009966"/>
              <a:gd name="connsiteX0" fmla="*/ 0 w 3536953"/>
              <a:gd name="connsiteY0" fmla="*/ 1874103 h 1874103"/>
              <a:gd name="connsiteX1" fmla="*/ 1973712 w 3536953"/>
              <a:gd name="connsiteY1" fmla="*/ 0 h 1874103"/>
              <a:gd name="connsiteX2" fmla="*/ 3536953 w 3536953"/>
              <a:gd name="connsiteY2" fmla="*/ 1855268 h 1874103"/>
              <a:gd name="connsiteX3" fmla="*/ 0 w 3536953"/>
              <a:gd name="connsiteY3" fmla="*/ 1874103 h 1874103"/>
              <a:gd name="connsiteX0" fmla="*/ 0 w 3536953"/>
              <a:gd name="connsiteY0" fmla="*/ 1874103 h 1874103"/>
              <a:gd name="connsiteX1" fmla="*/ 1973712 w 3536953"/>
              <a:gd name="connsiteY1" fmla="*/ 0 h 1874103"/>
              <a:gd name="connsiteX2" fmla="*/ 3536953 w 3536953"/>
              <a:gd name="connsiteY2" fmla="*/ 1855267 h 1874103"/>
              <a:gd name="connsiteX3" fmla="*/ 0 w 3536953"/>
              <a:gd name="connsiteY3" fmla="*/ 1874103 h 1874103"/>
              <a:gd name="connsiteX0" fmla="*/ 0 w 3536953"/>
              <a:gd name="connsiteY0" fmla="*/ 322990 h 322990"/>
              <a:gd name="connsiteX1" fmla="*/ 1326012 w 3536953"/>
              <a:gd name="connsiteY1" fmla="*/ 0 h 322990"/>
              <a:gd name="connsiteX2" fmla="*/ 3536953 w 3536953"/>
              <a:gd name="connsiteY2" fmla="*/ 304154 h 322990"/>
              <a:gd name="connsiteX3" fmla="*/ 0 w 3536953"/>
              <a:gd name="connsiteY3" fmla="*/ 322990 h 32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953" h="322990">
                <a:moveTo>
                  <a:pt x="0" y="322990"/>
                </a:moveTo>
                <a:lnTo>
                  <a:pt x="1326012" y="0"/>
                </a:lnTo>
                <a:lnTo>
                  <a:pt x="3536953" y="304154"/>
                </a:lnTo>
                <a:lnTo>
                  <a:pt x="0" y="32299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100000">
                <a:schemeClr val="accent2">
                  <a:lumMod val="50000"/>
                  <a:alpha val="4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48DCD7-3271-4B0F-BFB4-69F3694DAF47}"/>
              </a:ext>
            </a:extLst>
          </p:cNvPr>
          <p:cNvSpPr/>
          <p:nvPr userDrawn="1"/>
        </p:nvSpPr>
        <p:spPr>
          <a:xfrm>
            <a:off x="-17150" y="1706798"/>
            <a:ext cx="619859" cy="5191848"/>
          </a:xfrm>
          <a:custGeom>
            <a:avLst/>
            <a:gdLst>
              <a:gd name="connsiteX0" fmla="*/ 0 w 675277"/>
              <a:gd name="connsiteY0" fmla="*/ 0 h 4351338"/>
              <a:gd name="connsiteX1" fmla="*/ 675277 w 675277"/>
              <a:gd name="connsiteY1" fmla="*/ 0 h 4351338"/>
              <a:gd name="connsiteX2" fmla="*/ 675277 w 675277"/>
              <a:gd name="connsiteY2" fmla="*/ 4351338 h 4351338"/>
              <a:gd name="connsiteX3" fmla="*/ 0 w 675277"/>
              <a:gd name="connsiteY3" fmla="*/ 4351338 h 4351338"/>
              <a:gd name="connsiteX4" fmla="*/ 0 w 675277"/>
              <a:gd name="connsiteY4" fmla="*/ 0 h 4351338"/>
              <a:gd name="connsiteX0" fmla="*/ 0 w 675277"/>
              <a:gd name="connsiteY0" fmla="*/ 38100 h 4389438"/>
              <a:gd name="connsiteX1" fmla="*/ 243477 w 675277"/>
              <a:gd name="connsiteY1" fmla="*/ 0 h 4389438"/>
              <a:gd name="connsiteX2" fmla="*/ 675277 w 675277"/>
              <a:gd name="connsiteY2" fmla="*/ 4389438 h 4389438"/>
              <a:gd name="connsiteX3" fmla="*/ 0 w 675277"/>
              <a:gd name="connsiteY3" fmla="*/ 4389438 h 4389438"/>
              <a:gd name="connsiteX4" fmla="*/ 0 w 675277"/>
              <a:gd name="connsiteY4" fmla="*/ 38100 h 4389438"/>
              <a:gd name="connsiteX0" fmla="*/ 0 w 675277"/>
              <a:gd name="connsiteY0" fmla="*/ 0 h 4351338"/>
              <a:gd name="connsiteX1" fmla="*/ 345077 w 675277"/>
              <a:gd name="connsiteY1" fmla="*/ 128155 h 4351338"/>
              <a:gd name="connsiteX2" fmla="*/ 675277 w 675277"/>
              <a:gd name="connsiteY2" fmla="*/ 4351338 h 4351338"/>
              <a:gd name="connsiteX3" fmla="*/ 0 w 675277"/>
              <a:gd name="connsiteY3" fmla="*/ 4351338 h 4351338"/>
              <a:gd name="connsiteX4" fmla="*/ 0 w 675277"/>
              <a:gd name="connsiteY4" fmla="*/ 0 h 4351338"/>
              <a:gd name="connsiteX0" fmla="*/ 46182 w 721459"/>
              <a:gd name="connsiteY0" fmla="*/ 0 h 4351338"/>
              <a:gd name="connsiteX1" fmla="*/ 391259 w 721459"/>
              <a:gd name="connsiteY1" fmla="*/ 128155 h 4351338"/>
              <a:gd name="connsiteX2" fmla="*/ 721459 w 721459"/>
              <a:gd name="connsiteY2" fmla="*/ 4351338 h 4351338"/>
              <a:gd name="connsiteX3" fmla="*/ 0 w 721459"/>
              <a:gd name="connsiteY3" fmla="*/ 4342102 h 4351338"/>
              <a:gd name="connsiteX4" fmla="*/ 46182 w 721459"/>
              <a:gd name="connsiteY4" fmla="*/ 0 h 4351338"/>
              <a:gd name="connsiteX0" fmla="*/ 9237 w 721459"/>
              <a:gd name="connsiteY0" fmla="*/ 0 h 4351338"/>
              <a:gd name="connsiteX1" fmla="*/ 391259 w 721459"/>
              <a:gd name="connsiteY1" fmla="*/ 128155 h 4351338"/>
              <a:gd name="connsiteX2" fmla="*/ 721459 w 721459"/>
              <a:gd name="connsiteY2" fmla="*/ 4351338 h 4351338"/>
              <a:gd name="connsiteX3" fmla="*/ 0 w 721459"/>
              <a:gd name="connsiteY3" fmla="*/ 4342102 h 4351338"/>
              <a:gd name="connsiteX4" fmla="*/ 9237 w 721459"/>
              <a:gd name="connsiteY4" fmla="*/ 0 h 4351338"/>
              <a:gd name="connsiteX0" fmla="*/ 9237 w 555205"/>
              <a:gd name="connsiteY0" fmla="*/ 0 h 4342102"/>
              <a:gd name="connsiteX1" fmla="*/ 391259 w 555205"/>
              <a:gd name="connsiteY1" fmla="*/ 128155 h 4342102"/>
              <a:gd name="connsiteX2" fmla="*/ 555205 w 555205"/>
              <a:gd name="connsiteY2" fmla="*/ 4323629 h 4342102"/>
              <a:gd name="connsiteX3" fmla="*/ 0 w 555205"/>
              <a:gd name="connsiteY3" fmla="*/ 4342102 h 4342102"/>
              <a:gd name="connsiteX4" fmla="*/ 9237 w 555205"/>
              <a:gd name="connsiteY4" fmla="*/ 0 h 4342102"/>
              <a:gd name="connsiteX0" fmla="*/ 9237 w 391259"/>
              <a:gd name="connsiteY0" fmla="*/ 0 h 4342102"/>
              <a:gd name="connsiteX1" fmla="*/ 391259 w 391259"/>
              <a:gd name="connsiteY1" fmla="*/ 128155 h 4342102"/>
              <a:gd name="connsiteX2" fmla="*/ 287350 w 391259"/>
              <a:gd name="connsiteY2" fmla="*/ 4277447 h 4342102"/>
              <a:gd name="connsiteX3" fmla="*/ 0 w 391259"/>
              <a:gd name="connsiteY3" fmla="*/ 4342102 h 4342102"/>
              <a:gd name="connsiteX4" fmla="*/ 9237 w 391259"/>
              <a:gd name="connsiteY4" fmla="*/ 0 h 4342102"/>
              <a:gd name="connsiteX0" fmla="*/ 9237 w 619859"/>
              <a:gd name="connsiteY0" fmla="*/ 0 h 4342102"/>
              <a:gd name="connsiteX1" fmla="*/ 391259 w 619859"/>
              <a:gd name="connsiteY1" fmla="*/ 128155 h 4342102"/>
              <a:gd name="connsiteX2" fmla="*/ 619859 w 619859"/>
              <a:gd name="connsiteY2" fmla="*/ 4342102 h 4342102"/>
              <a:gd name="connsiteX3" fmla="*/ 0 w 619859"/>
              <a:gd name="connsiteY3" fmla="*/ 4342102 h 4342102"/>
              <a:gd name="connsiteX4" fmla="*/ 9237 w 619859"/>
              <a:gd name="connsiteY4" fmla="*/ 0 h 4342102"/>
              <a:gd name="connsiteX0" fmla="*/ 27709 w 619859"/>
              <a:gd name="connsiteY0" fmla="*/ 0 h 5191848"/>
              <a:gd name="connsiteX1" fmla="*/ 391259 w 619859"/>
              <a:gd name="connsiteY1" fmla="*/ 977901 h 5191848"/>
              <a:gd name="connsiteX2" fmla="*/ 619859 w 619859"/>
              <a:gd name="connsiteY2" fmla="*/ 5191848 h 5191848"/>
              <a:gd name="connsiteX3" fmla="*/ 0 w 619859"/>
              <a:gd name="connsiteY3" fmla="*/ 5191848 h 5191848"/>
              <a:gd name="connsiteX4" fmla="*/ 27709 w 619859"/>
              <a:gd name="connsiteY4" fmla="*/ 0 h 519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859" h="5191848">
                <a:moveTo>
                  <a:pt x="27709" y="0"/>
                </a:moveTo>
                <a:lnTo>
                  <a:pt x="391259" y="977901"/>
                </a:lnTo>
                <a:lnTo>
                  <a:pt x="619859" y="5191848"/>
                </a:lnTo>
                <a:lnTo>
                  <a:pt x="0" y="5191848"/>
                </a:lnTo>
                <a:lnTo>
                  <a:pt x="27709" y="0"/>
                </a:lnTo>
                <a:close/>
              </a:path>
            </a:pathLst>
          </a:custGeom>
          <a:gradFill>
            <a:gsLst>
              <a:gs pos="68000">
                <a:schemeClr val="accent2">
                  <a:lumMod val="89000"/>
                </a:schemeClr>
              </a:gs>
              <a:gs pos="0">
                <a:schemeClr val="accent2">
                  <a:lumMod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EF163B8-B252-48E5-89C8-66FC750FEBD5}"/>
              </a:ext>
            </a:extLst>
          </p:cNvPr>
          <p:cNvSpPr/>
          <p:nvPr/>
        </p:nvSpPr>
        <p:spPr>
          <a:xfrm rot="19362628">
            <a:off x="-1112348" y="174783"/>
            <a:ext cx="2678408" cy="2903235"/>
          </a:xfrm>
          <a:custGeom>
            <a:avLst/>
            <a:gdLst>
              <a:gd name="connsiteX0" fmla="*/ 0 w 4765745"/>
              <a:gd name="connsiteY0" fmla="*/ 2339848 h 2339848"/>
              <a:gd name="connsiteX1" fmla="*/ 2409513 w 4765745"/>
              <a:gd name="connsiteY1" fmla="*/ 0 h 2339848"/>
              <a:gd name="connsiteX2" fmla="*/ 4765745 w 4765745"/>
              <a:gd name="connsiteY2" fmla="*/ 2339848 h 2339848"/>
              <a:gd name="connsiteX3" fmla="*/ 0 w 4765745"/>
              <a:gd name="connsiteY3" fmla="*/ 2339848 h 2339848"/>
              <a:gd name="connsiteX0" fmla="*/ 0 w 2539316"/>
              <a:gd name="connsiteY0" fmla="*/ 2339848 h 2339848"/>
              <a:gd name="connsiteX1" fmla="*/ 2409513 w 2539316"/>
              <a:gd name="connsiteY1" fmla="*/ 0 h 2339848"/>
              <a:gd name="connsiteX2" fmla="*/ 2539316 w 2539316"/>
              <a:gd name="connsiteY2" fmla="*/ 177927 h 2339848"/>
              <a:gd name="connsiteX3" fmla="*/ 0 w 2539316"/>
              <a:gd name="connsiteY3" fmla="*/ 2339848 h 2339848"/>
              <a:gd name="connsiteX0" fmla="*/ 0 w 1933455"/>
              <a:gd name="connsiteY0" fmla="*/ 2389408 h 2389408"/>
              <a:gd name="connsiteX1" fmla="*/ 1803652 w 1933455"/>
              <a:gd name="connsiteY1" fmla="*/ 0 h 2389408"/>
              <a:gd name="connsiteX2" fmla="*/ 1933455 w 1933455"/>
              <a:gd name="connsiteY2" fmla="*/ 177927 h 2389408"/>
              <a:gd name="connsiteX3" fmla="*/ 0 w 1933455"/>
              <a:gd name="connsiteY3" fmla="*/ 2389408 h 2389408"/>
              <a:gd name="connsiteX0" fmla="*/ 0 w 1933455"/>
              <a:gd name="connsiteY0" fmla="*/ 2577702 h 2577702"/>
              <a:gd name="connsiteX1" fmla="*/ 1713185 w 1933455"/>
              <a:gd name="connsiteY1" fmla="*/ 0 h 2577702"/>
              <a:gd name="connsiteX2" fmla="*/ 1933455 w 1933455"/>
              <a:gd name="connsiteY2" fmla="*/ 366221 h 2577702"/>
              <a:gd name="connsiteX3" fmla="*/ 0 w 1933455"/>
              <a:gd name="connsiteY3" fmla="*/ 2577702 h 2577702"/>
              <a:gd name="connsiteX0" fmla="*/ 0 w 2189995"/>
              <a:gd name="connsiteY0" fmla="*/ 2577702 h 2577702"/>
              <a:gd name="connsiteX1" fmla="*/ 1713185 w 2189995"/>
              <a:gd name="connsiteY1" fmla="*/ 0 h 2577702"/>
              <a:gd name="connsiteX2" fmla="*/ 2189995 w 2189995"/>
              <a:gd name="connsiteY2" fmla="*/ 453828 h 2577702"/>
              <a:gd name="connsiteX3" fmla="*/ 0 w 2189995"/>
              <a:gd name="connsiteY3" fmla="*/ 2577702 h 2577702"/>
              <a:gd name="connsiteX0" fmla="*/ 0 w 2613472"/>
              <a:gd name="connsiteY0" fmla="*/ 2913699 h 2913699"/>
              <a:gd name="connsiteX1" fmla="*/ 2136662 w 2613472"/>
              <a:gd name="connsiteY1" fmla="*/ 0 h 2913699"/>
              <a:gd name="connsiteX2" fmla="*/ 2613472 w 2613472"/>
              <a:gd name="connsiteY2" fmla="*/ 453828 h 2913699"/>
              <a:gd name="connsiteX3" fmla="*/ 0 w 2613472"/>
              <a:gd name="connsiteY3" fmla="*/ 2913699 h 2913699"/>
              <a:gd name="connsiteX0" fmla="*/ 0 w 2680564"/>
              <a:gd name="connsiteY0" fmla="*/ 2913699 h 2913699"/>
              <a:gd name="connsiteX1" fmla="*/ 2136662 w 2680564"/>
              <a:gd name="connsiteY1" fmla="*/ 0 h 2913699"/>
              <a:gd name="connsiteX2" fmla="*/ 2680564 w 2680564"/>
              <a:gd name="connsiteY2" fmla="*/ 397168 h 2913699"/>
              <a:gd name="connsiteX3" fmla="*/ 0 w 2680564"/>
              <a:gd name="connsiteY3" fmla="*/ 2913699 h 2913699"/>
              <a:gd name="connsiteX0" fmla="*/ 0 w 2678408"/>
              <a:gd name="connsiteY0" fmla="*/ 2913699 h 2913699"/>
              <a:gd name="connsiteX1" fmla="*/ 2136662 w 2678408"/>
              <a:gd name="connsiteY1" fmla="*/ 0 h 2913699"/>
              <a:gd name="connsiteX2" fmla="*/ 2678408 w 2678408"/>
              <a:gd name="connsiteY2" fmla="*/ 431443 h 2913699"/>
              <a:gd name="connsiteX3" fmla="*/ 0 w 2678408"/>
              <a:gd name="connsiteY3" fmla="*/ 2913699 h 2913699"/>
              <a:gd name="connsiteX0" fmla="*/ 0 w 2678408"/>
              <a:gd name="connsiteY0" fmla="*/ 2903235 h 2903235"/>
              <a:gd name="connsiteX1" fmla="*/ 2134681 w 2678408"/>
              <a:gd name="connsiteY1" fmla="*/ 0 h 2903235"/>
              <a:gd name="connsiteX2" fmla="*/ 2678408 w 2678408"/>
              <a:gd name="connsiteY2" fmla="*/ 420979 h 2903235"/>
              <a:gd name="connsiteX3" fmla="*/ 0 w 2678408"/>
              <a:gd name="connsiteY3" fmla="*/ 2903235 h 290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408" h="2903235">
                <a:moveTo>
                  <a:pt x="0" y="2903235"/>
                </a:moveTo>
                <a:lnTo>
                  <a:pt x="2134681" y="0"/>
                </a:lnTo>
                <a:lnTo>
                  <a:pt x="2678408" y="420979"/>
                </a:lnTo>
                <a:lnTo>
                  <a:pt x="0" y="2903235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46000">
                <a:schemeClr val="accent2">
                  <a:lumMod val="50000"/>
                  <a:alpha val="71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404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3" r:id="rId2"/>
    <p:sldLayoutId id="21474838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19D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19D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19D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19D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19D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lib.uni-stuttgart.de/bitstream/11682/3672/1/Markl_Al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903" TargetMode="External"/><Relationship Id="rId2" Type="http://schemas.openxmlformats.org/officeDocument/2006/relationships/hyperlink" Target="https://snap.stanford.edu/graphsag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umerogroup.eu/fileadmin/user_upload/downloads/technologien/legierungen/ALUMERO_Legierungen-EN-AW-6061-AlMgCu_web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match.com/materials/mitf926-aisi-316l-half-ha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weapon, missile&#10;&#10;Description automatically generated">
            <a:extLst>
              <a:ext uri="{FF2B5EF4-FFF2-40B4-BE49-F238E27FC236}">
                <a16:creationId xmlns:a16="http://schemas.microsoft.com/office/drawing/2014/main" id="{8ED4ECDE-A339-E42D-AA6E-C80337BD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0" y="-4195"/>
            <a:ext cx="15064596" cy="84728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F892CE-DC3A-4131-8559-BA01233765C6}"/>
              </a:ext>
            </a:extLst>
          </p:cNvPr>
          <p:cNvGrpSpPr/>
          <p:nvPr/>
        </p:nvGrpSpPr>
        <p:grpSpPr>
          <a:xfrm>
            <a:off x="-790434" y="-333375"/>
            <a:ext cx="7178787" cy="8846831"/>
            <a:chOff x="-790434" y="-333375"/>
            <a:chExt cx="7178787" cy="884683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9BC885D-715B-4453-B40F-ADDFA9BBC561}"/>
                </a:ext>
              </a:extLst>
            </p:cNvPr>
            <p:cNvSpPr/>
            <p:nvPr/>
          </p:nvSpPr>
          <p:spPr>
            <a:xfrm rot="14074112">
              <a:off x="-2313181" y="3413247"/>
              <a:ext cx="6622956" cy="3577462"/>
            </a:xfrm>
            <a:custGeom>
              <a:avLst/>
              <a:gdLst>
                <a:gd name="connsiteX0" fmla="*/ 0 w 4141667"/>
                <a:gd name="connsiteY0" fmla="*/ 2916778 h 2916778"/>
                <a:gd name="connsiteX1" fmla="*/ 2070834 w 4141667"/>
                <a:gd name="connsiteY1" fmla="*/ 0 h 2916778"/>
                <a:gd name="connsiteX2" fmla="*/ 4141667 w 4141667"/>
                <a:gd name="connsiteY2" fmla="*/ 2916778 h 2916778"/>
                <a:gd name="connsiteX3" fmla="*/ 0 w 4141667"/>
                <a:gd name="connsiteY3" fmla="*/ 2916778 h 2916778"/>
                <a:gd name="connsiteX0" fmla="*/ 0 w 5501199"/>
                <a:gd name="connsiteY0" fmla="*/ 2916778 h 2916778"/>
                <a:gd name="connsiteX1" fmla="*/ 2070834 w 5501199"/>
                <a:gd name="connsiteY1" fmla="*/ 0 h 2916778"/>
                <a:gd name="connsiteX2" fmla="*/ 5501199 w 5501199"/>
                <a:gd name="connsiteY2" fmla="*/ 2455784 h 2916778"/>
                <a:gd name="connsiteX3" fmla="*/ 0 w 5501199"/>
                <a:gd name="connsiteY3" fmla="*/ 2916778 h 2916778"/>
                <a:gd name="connsiteX0" fmla="*/ 0 w 6068785"/>
                <a:gd name="connsiteY0" fmla="*/ 3714521 h 3714521"/>
                <a:gd name="connsiteX1" fmla="*/ 2638420 w 6068785"/>
                <a:gd name="connsiteY1" fmla="*/ 0 h 3714521"/>
                <a:gd name="connsiteX2" fmla="*/ 6068785 w 6068785"/>
                <a:gd name="connsiteY2" fmla="*/ 2455784 h 3714521"/>
                <a:gd name="connsiteX3" fmla="*/ 0 w 6068785"/>
                <a:gd name="connsiteY3" fmla="*/ 3714521 h 3714521"/>
                <a:gd name="connsiteX0" fmla="*/ 0 w 6444931"/>
                <a:gd name="connsiteY0" fmla="*/ 3714521 h 3714521"/>
                <a:gd name="connsiteX1" fmla="*/ 2638420 w 6444931"/>
                <a:gd name="connsiteY1" fmla="*/ 0 h 3714521"/>
                <a:gd name="connsiteX2" fmla="*/ 6444931 w 6444931"/>
                <a:gd name="connsiteY2" fmla="*/ 2644059 h 3714521"/>
                <a:gd name="connsiteX3" fmla="*/ 0 w 6444931"/>
                <a:gd name="connsiteY3" fmla="*/ 3714521 h 3714521"/>
                <a:gd name="connsiteX0" fmla="*/ 0 w 6367648"/>
                <a:gd name="connsiteY0" fmla="*/ 3714521 h 3714521"/>
                <a:gd name="connsiteX1" fmla="*/ 2638420 w 6367648"/>
                <a:gd name="connsiteY1" fmla="*/ 0 h 3714521"/>
                <a:gd name="connsiteX2" fmla="*/ 6367648 w 6367648"/>
                <a:gd name="connsiteY2" fmla="*/ 2657086 h 3714521"/>
                <a:gd name="connsiteX3" fmla="*/ 0 w 6367648"/>
                <a:gd name="connsiteY3" fmla="*/ 3714521 h 3714521"/>
                <a:gd name="connsiteX0" fmla="*/ 0 w 6369820"/>
                <a:gd name="connsiteY0" fmla="*/ 3701639 h 3701639"/>
                <a:gd name="connsiteX1" fmla="*/ 2640592 w 6369820"/>
                <a:gd name="connsiteY1" fmla="*/ 0 h 3701639"/>
                <a:gd name="connsiteX2" fmla="*/ 6369820 w 6369820"/>
                <a:gd name="connsiteY2" fmla="*/ 2657086 h 3701639"/>
                <a:gd name="connsiteX3" fmla="*/ 0 w 6369820"/>
                <a:gd name="connsiteY3" fmla="*/ 3701639 h 3701639"/>
                <a:gd name="connsiteX0" fmla="*/ 0 w 6281469"/>
                <a:gd name="connsiteY0" fmla="*/ 3577462 h 3577462"/>
                <a:gd name="connsiteX1" fmla="*/ 2552241 w 6281469"/>
                <a:gd name="connsiteY1" fmla="*/ 0 h 3577462"/>
                <a:gd name="connsiteX2" fmla="*/ 6281469 w 6281469"/>
                <a:gd name="connsiteY2" fmla="*/ 2657086 h 3577462"/>
                <a:gd name="connsiteX3" fmla="*/ 0 w 6281469"/>
                <a:gd name="connsiteY3" fmla="*/ 3577462 h 3577462"/>
                <a:gd name="connsiteX0" fmla="*/ 0 w 6622956"/>
                <a:gd name="connsiteY0" fmla="*/ 3577462 h 3577462"/>
                <a:gd name="connsiteX1" fmla="*/ 2552241 w 6622956"/>
                <a:gd name="connsiteY1" fmla="*/ 0 h 3577462"/>
                <a:gd name="connsiteX2" fmla="*/ 6622956 w 6622956"/>
                <a:gd name="connsiteY2" fmla="*/ 2900050 h 3577462"/>
                <a:gd name="connsiteX3" fmla="*/ 0 w 6622956"/>
                <a:gd name="connsiteY3" fmla="*/ 3577462 h 357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2956" h="3577462">
                  <a:moveTo>
                    <a:pt x="0" y="3577462"/>
                  </a:moveTo>
                  <a:lnTo>
                    <a:pt x="2552241" y="0"/>
                  </a:lnTo>
                  <a:lnTo>
                    <a:pt x="6622956" y="2900050"/>
                  </a:lnTo>
                  <a:lnTo>
                    <a:pt x="0" y="357746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89000"/>
                  </a:schemeClr>
                </a:gs>
                <a:gs pos="89000">
                  <a:schemeClr val="accent2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D31647C6-0306-4B82-B77D-45F762099645}"/>
                </a:ext>
              </a:extLst>
            </p:cNvPr>
            <p:cNvSpPr/>
            <p:nvPr/>
          </p:nvSpPr>
          <p:spPr>
            <a:xfrm rot="10800000">
              <a:off x="-15494" y="-333375"/>
              <a:ext cx="6403847" cy="6375400"/>
            </a:xfrm>
            <a:prstGeom prst="triangle">
              <a:avLst>
                <a:gd name="adj" fmla="val 100000"/>
              </a:avLst>
            </a:prstGeom>
            <a:gradFill>
              <a:gsLst>
                <a:gs pos="18000">
                  <a:srgbClr val="153788"/>
                </a:gs>
                <a:gs pos="100000">
                  <a:srgbClr val="0050D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47CF359-2B49-418E-A9B8-61DAFD0FC47E}"/>
                </a:ext>
              </a:extLst>
            </p:cNvPr>
            <p:cNvSpPr/>
            <p:nvPr/>
          </p:nvSpPr>
          <p:spPr>
            <a:xfrm rot="5400000">
              <a:off x="-992442" y="3482048"/>
              <a:ext cx="3536953" cy="1576651"/>
            </a:xfrm>
            <a:custGeom>
              <a:avLst/>
              <a:gdLst>
                <a:gd name="connsiteX0" fmla="*/ 0 w 4203700"/>
                <a:gd name="connsiteY0" fmla="*/ 1946147 h 1946147"/>
                <a:gd name="connsiteX1" fmla="*/ 2243262 w 4203700"/>
                <a:gd name="connsiteY1" fmla="*/ 0 h 1946147"/>
                <a:gd name="connsiteX2" fmla="*/ 4203700 w 4203700"/>
                <a:gd name="connsiteY2" fmla="*/ 1946147 h 1946147"/>
                <a:gd name="connsiteX3" fmla="*/ 0 w 4203700"/>
                <a:gd name="connsiteY3" fmla="*/ 1946147 h 1946147"/>
                <a:gd name="connsiteX0" fmla="*/ 0 w 4203700"/>
                <a:gd name="connsiteY0" fmla="*/ 1979485 h 1979485"/>
                <a:gd name="connsiteX1" fmla="*/ 2228976 w 4203700"/>
                <a:gd name="connsiteY1" fmla="*/ 0 h 1979485"/>
                <a:gd name="connsiteX2" fmla="*/ 4203700 w 4203700"/>
                <a:gd name="connsiteY2" fmla="*/ 1979485 h 1979485"/>
                <a:gd name="connsiteX3" fmla="*/ 0 w 4203700"/>
                <a:gd name="connsiteY3" fmla="*/ 1979485 h 1979485"/>
                <a:gd name="connsiteX0" fmla="*/ 0 w 4203700"/>
                <a:gd name="connsiteY0" fmla="*/ 2013776 h 2013776"/>
                <a:gd name="connsiteX1" fmla="*/ 218706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13776 h 2013776"/>
                <a:gd name="connsiteX0" fmla="*/ 0 w 4203700"/>
                <a:gd name="connsiteY0" fmla="*/ 2013776 h 2017586"/>
                <a:gd name="connsiteX1" fmla="*/ 2187069 w 4203700"/>
                <a:gd name="connsiteY1" fmla="*/ 0 h 2017586"/>
                <a:gd name="connsiteX2" fmla="*/ 4203700 w 4203700"/>
                <a:gd name="connsiteY2" fmla="*/ 2017586 h 2017586"/>
                <a:gd name="connsiteX3" fmla="*/ 0 w 4203700"/>
                <a:gd name="connsiteY3" fmla="*/ 2013776 h 2017586"/>
                <a:gd name="connsiteX0" fmla="*/ 0 w 4203700"/>
                <a:gd name="connsiteY0" fmla="*/ 2009966 h 2013776"/>
                <a:gd name="connsiteX1" fmla="*/ 218325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09966 h 2013776"/>
                <a:gd name="connsiteX0" fmla="*/ 0 w 3536953"/>
                <a:gd name="connsiteY0" fmla="*/ 2009966 h 2009966"/>
                <a:gd name="connsiteX1" fmla="*/ 2183259 w 3536953"/>
                <a:gd name="connsiteY1" fmla="*/ 0 h 2009966"/>
                <a:gd name="connsiteX2" fmla="*/ 3536953 w 3536953"/>
                <a:gd name="connsiteY2" fmla="*/ 1991131 h 2009966"/>
                <a:gd name="connsiteX3" fmla="*/ 0 w 3536953"/>
                <a:gd name="connsiteY3" fmla="*/ 2009966 h 2009966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8 h 1874103"/>
                <a:gd name="connsiteX3" fmla="*/ 0 w 3536953"/>
                <a:gd name="connsiteY3" fmla="*/ 1874103 h 1874103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7 h 1874103"/>
                <a:gd name="connsiteX3" fmla="*/ 0 w 3536953"/>
                <a:gd name="connsiteY3" fmla="*/ 1874103 h 18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953" h="1874103">
                  <a:moveTo>
                    <a:pt x="0" y="1874103"/>
                  </a:moveTo>
                  <a:lnTo>
                    <a:pt x="1973712" y="0"/>
                  </a:lnTo>
                  <a:lnTo>
                    <a:pt x="3536953" y="1855267"/>
                  </a:lnTo>
                  <a:lnTo>
                    <a:pt x="0" y="18741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100000">
                  <a:schemeClr val="accent2">
                    <a:lumMod val="50000"/>
                    <a:alpha val="4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2A100D-1CA5-4F90-9879-10F7CB97488B}"/>
                </a:ext>
              </a:extLst>
            </p:cNvPr>
            <p:cNvSpPr/>
            <p:nvPr/>
          </p:nvSpPr>
          <p:spPr>
            <a:xfrm rot="5400000">
              <a:off x="-1228440" y="1365351"/>
              <a:ext cx="4765745" cy="2339848"/>
            </a:xfrm>
            <a:prstGeom prst="triangle">
              <a:avLst>
                <a:gd name="adj" fmla="val 50559"/>
              </a:avLst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46000">
                  <a:schemeClr val="accent2">
                    <a:lumMod val="50000"/>
                    <a:alpha val="7100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1B4C3-A638-40DF-B030-5D7C7F7E77CC}"/>
              </a:ext>
            </a:extLst>
          </p:cNvPr>
          <p:cNvSpPr/>
          <p:nvPr/>
        </p:nvSpPr>
        <p:spPr>
          <a:xfrm>
            <a:off x="7236373" y="2501897"/>
            <a:ext cx="5058600" cy="1866122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74053-DC41-4F5B-8AF6-5F89B7E8C888}"/>
              </a:ext>
            </a:extLst>
          </p:cNvPr>
          <p:cNvSpPr txBox="1"/>
          <p:nvPr/>
        </p:nvSpPr>
        <p:spPr>
          <a:xfrm>
            <a:off x="5377409" y="2662587"/>
            <a:ext cx="703107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C" sz="48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Rocketoptimizer</a:t>
            </a:r>
            <a:r>
              <a:rPr lang="es-EC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</a:t>
            </a:r>
          </a:p>
          <a:p>
            <a:pPr algn="r"/>
            <a:r>
              <a:rPr lang="es-EC" sz="48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testrun</a:t>
            </a:r>
            <a:r>
              <a:rPr lang="es-EC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21.06.2024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F475E-6D55-4ABF-B22B-3A45F4B6E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53" y="262303"/>
            <a:ext cx="1648757" cy="6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6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0775-6A35-4399-B24E-B73006E9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5BDA74-50AA-40A4-A834-E8FB9A55549A}"/>
              </a:ext>
            </a:extLst>
          </p:cNvPr>
          <p:cNvSpPr/>
          <p:nvPr/>
        </p:nvSpPr>
        <p:spPr>
          <a:xfrm>
            <a:off x="750194" y="877958"/>
            <a:ext cx="3547975" cy="4802409"/>
          </a:xfrm>
          <a:prstGeom prst="roundRect">
            <a:avLst>
              <a:gd name="adj" fmla="val 5099"/>
            </a:avLst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dirty="0">
                <a:solidFill>
                  <a:schemeClr val="tx1"/>
                </a:solidFill>
              </a:rPr>
              <a:t>RFA ONE S1:SS, S2:SS, S3:CC</a:t>
            </a:r>
          </a:p>
          <a:p>
            <a:pPr marL="0" indent="0" algn="l"/>
            <a:r>
              <a:rPr lang="de-DE" sz="1400" dirty="0">
                <a:solidFill>
                  <a:schemeClr val="tx1"/>
                </a:solidFill>
              </a:rPr>
              <a:t>S1: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dry mass: 5371  kg</a:t>
            </a:r>
          </a:p>
          <a:p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filled propellant: </a:t>
            </a:r>
            <a:r>
              <a:rPr lang="de-DE" dirty="0">
                <a:solidFill>
                  <a:srgbClr val="FF0000"/>
                </a:solidFill>
              </a:rPr>
              <a:t>95730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residual propellant: </a:t>
            </a:r>
            <a:r>
              <a:rPr lang="de-DE" dirty="0">
                <a:solidFill>
                  <a:schemeClr val="tx1"/>
                </a:solidFill>
              </a:rPr>
              <a:t>912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Isp: 322 s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thrust: 0 - </a:t>
            </a:r>
            <a:r>
              <a:rPr lang="de-DE" dirty="0">
                <a:solidFill>
                  <a:schemeClr val="tx1"/>
                </a:solidFill>
              </a:rPr>
              <a:t>MECO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s: </a:t>
            </a:r>
            <a:r>
              <a:rPr lang="de-DE" dirty="0">
                <a:solidFill>
                  <a:schemeClr val="tx1"/>
                </a:solidFill>
              </a:rPr>
              <a:t>1547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 (100% throttle)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sea level thrust at takeoff: </a:t>
            </a:r>
            <a:r>
              <a:rPr lang="de-DE" dirty="0">
                <a:solidFill>
                  <a:schemeClr val="tx1"/>
                </a:solidFill>
              </a:rPr>
              <a:t>1368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engine nozzle exit area (all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engines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1.8 m^2</a:t>
            </a:r>
          </a:p>
          <a:p>
            <a:pPr marL="0" indent="0" algn="l"/>
            <a:r>
              <a:rPr lang="de-DE" dirty="0">
                <a:solidFill>
                  <a:schemeClr val="tx1"/>
                </a:solidFill>
              </a:rPr>
              <a:t>       - </a:t>
            </a:r>
            <a:r>
              <a:rPr lang="de-DE" dirty="0">
                <a:solidFill>
                  <a:srgbClr val="FF0000"/>
                </a:solidFill>
              </a:rPr>
              <a:t>wall thickness: 0.561 mm</a:t>
            </a:r>
          </a:p>
          <a:p>
            <a:pPr marL="0" indent="0" algn="l"/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sigma: 0.01368</a:t>
            </a:r>
          </a:p>
          <a:p>
            <a:r>
              <a:rPr lang="de-DE" dirty="0">
                <a:solidFill>
                  <a:srgbClr val="FF0000"/>
                </a:solidFill>
              </a:rPr>
              <a:t>      </a:t>
            </a:r>
            <a:r>
              <a:rPr lang="de-DE" dirty="0">
                <a:solidFill>
                  <a:schemeClr val="tx1"/>
                </a:solidFill>
              </a:rPr>
              <a:t> - </a:t>
            </a:r>
            <a:r>
              <a:rPr lang="de-DE" dirty="0">
                <a:solidFill>
                  <a:srgbClr val="FF0000"/>
                </a:solidFill>
              </a:rPr>
              <a:t>tank pressure: 4.3 bara</a:t>
            </a:r>
            <a:endParaRPr lang="de-DE" sz="1100" dirty="0">
              <a:solidFill>
                <a:srgbClr val="FF0000"/>
              </a:solidFill>
              <a:effectLst/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S2: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dry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mass: 1249 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filled propellant: </a:t>
            </a:r>
            <a:r>
              <a:rPr lang="de-DE" dirty="0">
                <a:solidFill>
                  <a:srgbClr val="FF0000"/>
                </a:solidFill>
              </a:rPr>
              <a:t>10553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65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349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Seco: 97.12 kN (100% throttle)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 : 1.09 m^2</a:t>
            </a:r>
          </a:p>
          <a:p>
            <a:r>
              <a:rPr lang="de-DE" dirty="0">
                <a:solidFill>
                  <a:schemeClr val="tx1"/>
                </a:solidFill>
              </a:rPr>
              <a:t>        - </a:t>
            </a:r>
            <a:r>
              <a:rPr lang="de-DE" dirty="0">
                <a:solidFill>
                  <a:srgbClr val="FF0000"/>
                </a:solidFill>
              </a:rPr>
              <a:t>wall thickness: 0.689 mm</a:t>
            </a:r>
          </a:p>
          <a:p>
            <a:r>
              <a:rPr lang="de-DE" sz="1400" baseline="0" dirty="0">
                <a:solidFill>
                  <a:schemeClr val="tx1"/>
                </a:solidFill>
              </a:rPr>
              <a:t>      </a:t>
            </a:r>
            <a:r>
              <a:rPr lang="de-DE" sz="1200" dirty="0">
                <a:solidFill>
                  <a:schemeClr val="tx1"/>
                </a:solidFill>
              </a:rPr>
              <a:t>- </a:t>
            </a:r>
            <a:r>
              <a:rPr lang="de-DE" sz="1200" dirty="0">
                <a:solidFill>
                  <a:srgbClr val="FF0000"/>
                </a:solidFill>
              </a:rPr>
              <a:t>sigma: 0.0336</a:t>
            </a:r>
          </a:p>
          <a:p>
            <a:r>
              <a:rPr lang="de-DE" sz="1200" baseline="0" dirty="0">
                <a:solidFill>
                  <a:schemeClr val="tx1"/>
                </a:solidFill>
              </a:rPr>
              <a:t>       </a:t>
            </a:r>
            <a:r>
              <a:rPr lang="de-DE" baseline="0" dirty="0">
                <a:solidFill>
                  <a:schemeClr val="tx1"/>
                </a:solidFill>
              </a:rPr>
              <a:t>- </a:t>
            </a:r>
            <a:r>
              <a:rPr lang="de-DE" baseline="0" dirty="0">
                <a:solidFill>
                  <a:srgbClr val="FF0000"/>
                </a:solidFill>
              </a:rPr>
              <a:t>tank pressure: </a:t>
            </a:r>
            <a:r>
              <a:rPr lang="de-DE" dirty="0">
                <a:solidFill>
                  <a:srgbClr val="FF0000"/>
                </a:solidFill>
              </a:rPr>
              <a:t>5.25 bara</a:t>
            </a:r>
            <a:endParaRPr lang="de-DE" baseline="0" dirty="0">
              <a:solidFill>
                <a:srgbClr val="FF0000"/>
              </a:solidFill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S3: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mass: </a:t>
            </a:r>
            <a:r>
              <a:rPr lang="de-DE" dirty="0">
                <a:solidFill>
                  <a:schemeClr val="tx1"/>
                </a:solidFill>
              </a:rPr>
              <a:t>327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 </a:t>
            </a: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filled propellant: 599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8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</a:t>
            </a:r>
            <a:r>
              <a:rPr lang="de-DE" dirty="0">
                <a:solidFill>
                  <a:schemeClr val="tx1"/>
                </a:solidFill>
              </a:rPr>
              <a:t>305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insertion: 1.6 kN 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area: 0.067 m^2</a:t>
            </a:r>
          </a:p>
          <a:p>
            <a:endParaRPr lang="de-DE" sz="11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400" baseline="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9671A7-B720-46AA-97CE-17BFB68BC0BA}"/>
              </a:ext>
            </a:extLst>
          </p:cNvPr>
          <p:cNvSpPr/>
          <p:nvPr/>
        </p:nvSpPr>
        <p:spPr>
          <a:xfrm>
            <a:off x="4529828" y="896427"/>
            <a:ext cx="3547975" cy="4802409"/>
          </a:xfrm>
          <a:prstGeom prst="roundRect">
            <a:avLst>
              <a:gd name="adj" fmla="val 5099"/>
            </a:avLst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/>
                </a:solidFill>
              </a:rPr>
              <a:t>RFA ONE S1:CC, S2:CC, S3:CC</a:t>
            </a:r>
          </a:p>
          <a:p>
            <a:pPr marL="0" indent="0" algn="l"/>
            <a:r>
              <a:rPr lang="de-DE" sz="1400" dirty="0">
                <a:solidFill>
                  <a:schemeClr val="tx1"/>
                </a:solidFill>
              </a:rPr>
              <a:t>S1: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dry mass:  4344 kg</a:t>
            </a:r>
          </a:p>
          <a:p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filled propellant</a:t>
            </a:r>
            <a:r>
              <a:rPr lang="de-DE" dirty="0">
                <a:solidFill>
                  <a:srgbClr val="FF0000"/>
                </a:solidFill>
              </a:rPr>
              <a:t>: 95739 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residual propellant: </a:t>
            </a:r>
            <a:r>
              <a:rPr lang="de-DE" dirty="0">
                <a:solidFill>
                  <a:schemeClr val="tx1"/>
                </a:solidFill>
              </a:rPr>
              <a:t>912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Isp: 322 s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thrust: 0 - </a:t>
            </a:r>
            <a:r>
              <a:rPr lang="de-DE" dirty="0">
                <a:solidFill>
                  <a:schemeClr val="tx1"/>
                </a:solidFill>
              </a:rPr>
              <a:t>MECO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s: </a:t>
            </a:r>
            <a:r>
              <a:rPr lang="de-DE" dirty="0">
                <a:solidFill>
                  <a:schemeClr val="tx1"/>
                </a:solidFill>
              </a:rPr>
              <a:t>1547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 (100% throttle)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sea level thrust at takeoff: </a:t>
            </a:r>
            <a:r>
              <a:rPr lang="de-DE" dirty="0">
                <a:solidFill>
                  <a:schemeClr val="tx1"/>
                </a:solidFill>
              </a:rPr>
              <a:t>1368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engine nozzle exit area (all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engines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1.8 m^2</a:t>
            </a:r>
          </a:p>
          <a:p>
            <a:r>
              <a:rPr lang="de-DE" dirty="0">
                <a:solidFill>
                  <a:schemeClr val="tx1"/>
                </a:solidFill>
              </a:rPr>
              <a:t>       - </a:t>
            </a:r>
            <a:r>
              <a:rPr lang="de-DE" dirty="0">
                <a:solidFill>
                  <a:srgbClr val="FF0000"/>
                </a:solidFill>
              </a:rPr>
              <a:t>wall thickness: 0.648 mm</a:t>
            </a:r>
          </a:p>
          <a:p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dirty="0">
                <a:solidFill>
                  <a:srgbClr val="FF0000"/>
                </a:solidFill>
              </a:rPr>
              <a:t>: 0.0031</a:t>
            </a:r>
            <a:endParaRPr lang="de-DE" sz="11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algn="l"/>
            <a:r>
              <a:rPr lang="de-DE" dirty="0">
                <a:solidFill>
                  <a:srgbClr val="FF0000"/>
                </a:solidFill>
              </a:rPr>
              <a:t>      </a:t>
            </a:r>
            <a:r>
              <a:rPr lang="de-DE" dirty="0">
                <a:solidFill>
                  <a:schemeClr val="tx1"/>
                </a:solidFill>
              </a:rPr>
              <a:t> - </a:t>
            </a:r>
            <a:r>
              <a:rPr lang="de-DE" dirty="0">
                <a:solidFill>
                  <a:srgbClr val="FF0000"/>
                </a:solidFill>
              </a:rPr>
              <a:t>tank pressure: 4.3 bara</a:t>
            </a:r>
            <a:endParaRPr lang="de-DE" sz="1100" dirty="0">
              <a:solidFill>
                <a:srgbClr val="FF0000"/>
              </a:solidFill>
              <a:effectLst/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S2: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dry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mass: 929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filled propellant</a:t>
            </a:r>
            <a:r>
              <a:rPr lang="de-DE" dirty="0">
                <a:solidFill>
                  <a:srgbClr val="FF0000"/>
                </a:solidFill>
              </a:rPr>
              <a:t>: 11289 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65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349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Seco: 97.12 kN (100% throttle)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 : 1.09 m^2</a:t>
            </a:r>
          </a:p>
          <a:p>
            <a:r>
              <a:rPr lang="de-DE" dirty="0">
                <a:solidFill>
                  <a:schemeClr val="tx1"/>
                </a:solidFill>
              </a:rPr>
              <a:t>        - </a:t>
            </a:r>
            <a:r>
              <a:rPr lang="de-DE" dirty="0">
                <a:solidFill>
                  <a:srgbClr val="FF0000"/>
                </a:solidFill>
              </a:rPr>
              <a:t>wall thickness: 0.795 mm</a:t>
            </a:r>
          </a:p>
          <a:p>
            <a:r>
              <a:rPr lang="de-DE" sz="1400" baseline="0" dirty="0">
                <a:solidFill>
                  <a:schemeClr val="tx1"/>
                </a:solidFill>
              </a:rPr>
              <a:t>      </a:t>
            </a:r>
            <a:r>
              <a:rPr lang="de-DE" sz="1200" baseline="0" dirty="0">
                <a:solidFill>
                  <a:schemeClr val="tx1"/>
                </a:solidFill>
              </a:rPr>
              <a:t>- </a:t>
            </a:r>
            <a:r>
              <a:rPr lang="de-DE" sz="1200" baseline="0" dirty="0">
                <a:solidFill>
                  <a:srgbClr val="FF0000"/>
                </a:solidFill>
              </a:rPr>
              <a:t>sigma: </a:t>
            </a:r>
            <a:r>
              <a:rPr lang="de-DE" sz="1200" dirty="0">
                <a:solidFill>
                  <a:srgbClr val="FF0000"/>
                </a:solidFill>
              </a:rPr>
              <a:t>0.00713</a:t>
            </a:r>
            <a:endParaRPr lang="de-DE" sz="1200" baseline="0" dirty="0">
              <a:solidFill>
                <a:srgbClr val="FF0000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       </a:t>
            </a:r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>
                <a:solidFill>
                  <a:srgbClr val="FF0000"/>
                </a:solidFill>
              </a:rPr>
              <a:t>tank pressure: 5.25 bara</a:t>
            </a:r>
            <a:endParaRPr lang="de-DE" baseline="0" dirty="0">
              <a:solidFill>
                <a:srgbClr val="FF0000"/>
              </a:solidFill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S3: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mass: </a:t>
            </a:r>
            <a:r>
              <a:rPr lang="de-DE" dirty="0">
                <a:solidFill>
                  <a:schemeClr val="tx1"/>
                </a:solidFill>
              </a:rPr>
              <a:t>327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 </a:t>
            </a: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filled propellant: 599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8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</a:t>
            </a:r>
            <a:r>
              <a:rPr lang="de-DE" dirty="0">
                <a:solidFill>
                  <a:schemeClr val="tx1"/>
                </a:solidFill>
              </a:rPr>
              <a:t>305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insertion: 1.6 kN 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area: 0.067 m^2</a:t>
            </a:r>
          </a:p>
          <a:p>
            <a:endParaRPr lang="de-DE" sz="11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400" baseline="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BD054E-7818-4464-89B8-794F75574CA4}"/>
              </a:ext>
            </a:extLst>
          </p:cNvPr>
          <p:cNvSpPr/>
          <p:nvPr/>
        </p:nvSpPr>
        <p:spPr>
          <a:xfrm>
            <a:off x="8339223" y="905666"/>
            <a:ext cx="3547975" cy="4793170"/>
          </a:xfrm>
          <a:prstGeom prst="roundRect">
            <a:avLst>
              <a:gd name="adj" fmla="val 5099"/>
            </a:avLst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/>
                </a:solidFill>
              </a:rPr>
              <a:t>S1:Al, S2:Al, S3:CC</a:t>
            </a:r>
          </a:p>
          <a:p>
            <a:pPr marL="0" indent="0" algn="l"/>
            <a:r>
              <a:rPr lang="de-DE" sz="1400" dirty="0">
                <a:solidFill>
                  <a:schemeClr val="tx1"/>
                </a:solidFill>
              </a:rPr>
              <a:t>S1: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dry mass: 5038  kg</a:t>
            </a:r>
          </a:p>
          <a:p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filled propellant</a:t>
            </a:r>
            <a:r>
              <a:rPr lang="de-DE" dirty="0">
                <a:solidFill>
                  <a:srgbClr val="FF0000"/>
                </a:solidFill>
              </a:rPr>
              <a:t>: 95688 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residual propellant: </a:t>
            </a:r>
            <a:r>
              <a:rPr lang="de-DE" dirty="0">
                <a:solidFill>
                  <a:schemeClr val="tx1"/>
                </a:solidFill>
              </a:rPr>
              <a:t>912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Isp: 322 s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thrust: 0 - </a:t>
            </a:r>
            <a:r>
              <a:rPr lang="de-DE" dirty="0">
                <a:solidFill>
                  <a:schemeClr val="tx1"/>
                </a:solidFill>
              </a:rPr>
              <a:t>MECO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s: </a:t>
            </a:r>
            <a:r>
              <a:rPr lang="de-DE" dirty="0">
                <a:solidFill>
                  <a:schemeClr val="tx1"/>
                </a:solidFill>
              </a:rPr>
              <a:t>1547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 (100% throttle)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sea level thrust at takeoff: </a:t>
            </a:r>
            <a:r>
              <a:rPr lang="de-DE" dirty="0">
                <a:solidFill>
                  <a:schemeClr val="tx1"/>
                </a:solidFill>
              </a:rPr>
              <a:t>1368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engine nozzle exit area (all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engines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1.8 m^2</a:t>
            </a:r>
          </a:p>
          <a:p>
            <a:pPr marL="0" indent="0" algn="l"/>
            <a:r>
              <a:rPr lang="de-DE" dirty="0">
                <a:solidFill>
                  <a:schemeClr val="tx1"/>
                </a:solidFill>
              </a:rPr>
              <a:t>       - </a:t>
            </a:r>
            <a:r>
              <a:rPr lang="de-DE" dirty="0">
                <a:solidFill>
                  <a:srgbClr val="FF0000"/>
                </a:solidFill>
              </a:rPr>
              <a:t>wall thickness: 1.38 mm</a:t>
            </a:r>
          </a:p>
          <a:p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dirty="0">
                <a:solidFill>
                  <a:srgbClr val="FF0000"/>
                </a:solidFill>
              </a:rPr>
              <a:t>: 0.01025</a:t>
            </a:r>
            <a:endParaRPr lang="de-DE" sz="11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>
                <a:solidFill>
                  <a:srgbClr val="FF0000"/>
                </a:solidFill>
              </a:rPr>
              <a:t>       </a:t>
            </a:r>
            <a:r>
              <a:rPr lang="de-DE" dirty="0">
                <a:solidFill>
                  <a:schemeClr val="tx1"/>
                </a:solidFill>
              </a:rPr>
              <a:t>-</a:t>
            </a:r>
            <a:r>
              <a:rPr lang="de-DE" dirty="0">
                <a:solidFill>
                  <a:srgbClr val="FF0000"/>
                </a:solidFill>
              </a:rPr>
              <a:t> tank pressure: 4.26 bara</a:t>
            </a:r>
            <a:endParaRPr lang="de-DE" sz="1100" dirty="0">
              <a:solidFill>
                <a:srgbClr val="FF0000"/>
              </a:solidFill>
              <a:effectLst/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S2: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1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dry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mass: 1152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</a:t>
            </a:r>
            <a:r>
              <a:rPr lang="de-DE" sz="11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filled propellant</a:t>
            </a:r>
            <a:r>
              <a:rPr lang="de-DE" dirty="0">
                <a:solidFill>
                  <a:srgbClr val="FF0000"/>
                </a:solidFill>
              </a:rPr>
              <a:t>: 10772 </a:t>
            </a:r>
            <a:r>
              <a:rPr lang="de-DE" sz="1100" baseline="0" dirty="0">
                <a:solidFill>
                  <a:srgbClr val="FF0000"/>
                </a:solidFill>
                <a:effectLst/>
              </a:rPr>
              <a:t>kg</a:t>
            </a:r>
            <a:endParaRPr lang="de-DE" sz="1400" dirty="0">
              <a:solidFill>
                <a:srgbClr val="FF0000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65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349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Seco: 97.12 kN (100% throttle)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 : 1.09 m^2</a:t>
            </a:r>
          </a:p>
          <a:p>
            <a:r>
              <a:rPr lang="de-DE" dirty="0">
                <a:solidFill>
                  <a:schemeClr val="tx1"/>
                </a:solidFill>
              </a:rPr>
              <a:t>        - </a:t>
            </a:r>
            <a:r>
              <a:rPr lang="de-DE" dirty="0">
                <a:solidFill>
                  <a:srgbClr val="FF0000"/>
                </a:solidFill>
              </a:rPr>
              <a:t>wall thickness: 2.96 mm</a:t>
            </a:r>
          </a:p>
          <a:p>
            <a:r>
              <a:rPr lang="de-DE" sz="1400" baseline="0" dirty="0">
                <a:solidFill>
                  <a:schemeClr val="tx1"/>
                </a:solidFill>
              </a:rPr>
              <a:t>      </a:t>
            </a:r>
            <a:r>
              <a:rPr lang="de-DE" sz="1200" baseline="0" dirty="0">
                <a:solidFill>
                  <a:schemeClr val="tx1"/>
                </a:solidFill>
              </a:rPr>
              <a:t>- </a:t>
            </a:r>
            <a:r>
              <a:rPr lang="de-DE" baseline="0" dirty="0">
                <a:solidFill>
                  <a:srgbClr val="FF0000"/>
                </a:solidFill>
              </a:rPr>
              <a:t>sigma: 0.0256</a:t>
            </a:r>
          </a:p>
          <a:p>
            <a:r>
              <a:rPr lang="de-DE" sz="1200" dirty="0">
                <a:solidFill>
                  <a:schemeClr val="tx1"/>
                </a:solidFill>
              </a:rPr>
              <a:t>       </a:t>
            </a:r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>
                <a:solidFill>
                  <a:srgbClr val="FF0000"/>
                </a:solidFill>
              </a:rPr>
              <a:t>tank pressure: 5.25 bara</a:t>
            </a:r>
            <a:endParaRPr lang="de-DE" baseline="0" dirty="0">
              <a:solidFill>
                <a:srgbClr val="FF0000"/>
              </a:solidFill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S3: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mass: </a:t>
            </a:r>
            <a:r>
              <a:rPr lang="de-DE" dirty="0">
                <a:solidFill>
                  <a:schemeClr val="tx1"/>
                </a:solidFill>
              </a:rPr>
              <a:t>327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 </a:t>
            </a: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filled propellant: 599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8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</a:t>
            </a:r>
            <a:r>
              <a:rPr lang="de-DE" dirty="0">
                <a:solidFill>
                  <a:schemeClr val="tx1"/>
                </a:solidFill>
              </a:rPr>
              <a:t>305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insertion: 1.6 kN 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area: 0.067 m^2</a:t>
            </a:r>
          </a:p>
          <a:p>
            <a:endParaRPr lang="de-DE" sz="11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400" baseline="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423A4-9D97-42E3-BC60-E10AA13A76DE}"/>
              </a:ext>
            </a:extLst>
          </p:cNvPr>
          <p:cNvSpPr txBox="1"/>
          <p:nvPr/>
        </p:nvSpPr>
        <p:spPr>
          <a:xfrm>
            <a:off x="5486400" y="152617"/>
            <a:ext cx="181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Constant values</a:t>
            </a:r>
          </a:p>
          <a:p>
            <a:r>
              <a:rPr lang="de-DE" dirty="0">
                <a:solidFill>
                  <a:srgbClr val="FF0000"/>
                </a:solidFill>
              </a:rPr>
              <a:t>Optimized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73F93-1A30-4F64-9A37-97B2CF7B6386}"/>
              </a:ext>
            </a:extLst>
          </p:cNvPr>
          <p:cNvSpPr/>
          <p:nvPr/>
        </p:nvSpPr>
        <p:spPr>
          <a:xfrm>
            <a:off x="1167639" y="5665945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7.699.598 €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23AD4-3B7B-4BB1-9C4D-D13DEB636243}"/>
              </a:ext>
            </a:extLst>
          </p:cNvPr>
          <p:cNvSpPr txBox="1"/>
          <p:nvPr/>
        </p:nvSpPr>
        <p:spPr>
          <a:xfrm>
            <a:off x="1167639" y="5902145"/>
            <a:ext cx="27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2274 kg payload mass</a:t>
            </a:r>
            <a:br>
              <a:rPr lang="de-DE" dirty="0"/>
            </a:br>
            <a:r>
              <a:rPr lang="de-DE" dirty="0"/>
              <a:t>=&gt; </a:t>
            </a:r>
            <a:r>
              <a:rPr lang="de-DE" b="1" dirty="0"/>
              <a:t>3385 €/kg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751417-F799-4284-980C-EF5854F24DA4}"/>
              </a:ext>
            </a:extLst>
          </p:cNvPr>
          <p:cNvSpPr/>
          <p:nvPr/>
        </p:nvSpPr>
        <p:spPr>
          <a:xfrm>
            <a:off x="5205211" y="5717479"/>
            <a:ext cx="178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7.676.255 €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A4472-59BB-4FA3-9E78-15F2323AF5FB}"/>
              </a:ext>
            </a:extLst>
          </p:cNvPr>
          <p:cNvSpPr txBox="1"/>
          <p:nvPr/>
        </p:nvSpPr>
        <p:spPr>
          <a:xfrm>
            <a:off x="5205211" y="5953618"/>
            <a:ext cx="27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2676 kg payload mass</a:t>
            </a:r>
          </a:p>
          <a:p>
            <a:r>
              <a:rPr lang="de-DE" dirty="0"/>
              <a:t>=&gt; </a:t>
            </a:r>
            <a:r>
              <a:rPr lang="de-DE" b="1" dirty="0"/>
              <a:t>2868 €/kg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4DD696-287B-4DF2-9848-E791CE2847F6}"/>
              </a:ext>
            </a:extLst>
          </p:cNvPr>
          <p:cNvSpPr/>
          <p:nvPr/>
        </p:nvSpPr>
        <p:spPr>
          <a:xfrm>
            <a:off x="8838273" y="5767668"/>
            <a:ext cx="177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 7.868.531 € 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E85EA-AC63-4DC3-B090-41E5B1DE869A}"/>
              </a:ext>
            </a:extLst>
          </p:cNvPr>
          <p:cNvSpPr txBox="1"/>
          <p:nvPr/>
        </p:nvSpPr>
        <p:spPr>
          <a:xfrm>
            <a:off x="8838273" y="6003807"/>
            <a:ext cx="27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2395 kg payload mass</a:t>
            </a:r>
            <a:br>
              <a:rPr lang="de-DE" dirty="0"/>
            </a:br>
            <a:r>
              <a:rPr lang="de-DE" dirty="0"/>
              <a:t>=&gt; </a:t>
            </a:r>
            <a:r>
              <a:rPr lang="de-DE" b="1" dirty="0"/>
              <a:t>3285 €/kg</a:t>
            </a:r>
          </a:p>
        </p:txBody>
      </p:sp>
    </p:spTree>
    <p:extLst>
      <p:ext uri="{BB962C8B-B14F-4D97-AF65-F5344CB8AC3E}">
        <p14:creationId xmlns:p14="http://schemas.microsoft.com/office/powerpoint/2010/main" val="373880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54A7-9F4C-421E-BE70-3BB4781C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0EBF-B4E6-424F-A796-7E94CA73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refine cost database (include diameter and length of tanks)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interstage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optimization (Odin bugs here)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Implement better output report 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78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weapon, missile&#10;&#10;Description automatically generated">
            <a:extLst>
              <a:ext uri="{FF2B5EF4-FFF2-40B4-BE49-F238E27FC236}">
                <a16:creationId xmlns:a16="http://schemas.microsoft.com/office/drawing/2014/main" id="{8ED4ECDE-A339-E42D-AA6E-C80337BD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880" y="-4195"/>
            <a:ext cx="15064596" cy="84728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F892CE-DC3A-4131-8559-BA01233765C6}"/>
              </a:ext>
            </a:extLst>
          </p:cNvPr>
          <p:cNvGrpSpPr/>
          <p:nvPr/>
        </p:nvGrpSpPr>
        <p:grpSpPr>
          <a:xfrm>
            <a:off x="-790434" y="-333375"/>
            <a:ext cx="7178787" cy="8846831"/>
            <a:chOff x="-790434" y="-333375"/>
            <a:chExt cx="7178787" cy="884683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9BC885D-715B-4453-B40F-ADDFA9BBC561}"/>
                </a:ext>
              </a:extLst>
            </p:cNvPr>
            <p:cNvSpPr/>
            <p:nvPr/>
          </p:nvSpPr>
          <p:spPr>
            <a:xfrm rot="14074112">
              <a:off x="-2313181" y="3413247"/>
              <a:ext cx="6622956" cy="3577462"/>
            </a:xfrm>
            <a:custGeom>
              <a:avLst/>
              <a:gdLst>
                <a:gd name="connsiteX0" fmla="*/ 0 w 4141667"/>
                <a:gd name="connsiteY0" fmla="*/ 2916778 h 2916778"/>
                <a:gd name="connsiteX1" fmla="*/ 2070834 w 4141667"/>
                <a:gd name="connsiteY1" fmla="*/ 0 h 2916778"/>
                <a:gd name="connsiteX2" fmla="*/ 4141667 w 4141667"/>
                <a:gd name="connsiteY2" fmla="*/ 2916778 h 2916778"/>
                <a:gd name="connsiteX3" fmla="*/ 0 w 4141667"/>
                <a:gd name="connsiteY3" fmla="*/ 2916778 h 2916778"/>
                <a:gd name="connsiteX0" fmla="*/ 0 w 5501199"/>
                <a:gd name="connsiteY0" fmla="*/ 2916778 h 2916778"/>
                <a:gd name="connsiteX1" fmla="*/ 2070834 w 5501199"/>
                <a:gd name="connsiteY1" fmla="*/ 0 h 2916778"/>
                <a:gd name="connsiteX2" fmla="*/ 5501199 w 5501199"/>
                <a:gd name="connsiteY2" fmla="*/ 2455784 h 2916778"/>
                <a:gd name="connsiteX3" fmla="*/ 0 w 5501199"/>
                <a:gd name="connsiteY3" fmla="*/ 2916778 h 2916778"/>
                <a:gd name="connsiteX0" fmla="*/ 0 w 6068785"/>
                <a:gd name="connsiteY0" fmla="*/ 3714521 h 3714521"/>
                <a:gd name="connsiteX1" fmla="*/ 2638420 w 6068785"/>
                <a:gd name="connsiteY1" fmla="*/ 0 h 3714521"/>
                <a:gd name="connsiteX2" fmla="*/ 6068785 w 6068785"/>
                <a:gd name="connsiteY2" fmla="*/ 2455784 h 3714521"/>
                <a:gd name="connsiteX3" fmla="*/ 0 w 6068785"/>
                <a:gd name="connsiteY3" fmla="*/ 3714521 h 3714521"/>
                <a:gd name="connsiteX0" fmla="*/ 0 w 6444931"/>
                <a:gd name="connsiteY0" fmla="*/ 3714521 h 3714521"/>
                <a:gd name="connsiteX1" fmla="*/ 2638420 w 6444931"/>
                <a:gd name="connsiteY1" fmla="*/ 0 h 3714521"/>
                <a:gd name="connsiteX2" fmla="*/ 6444931 w 6444931"/>
                <a:gd name="connsiteY2" fmla="*/ 2644059 h 3714521"/>
                <a:gd name="connsiteX3" fmla="*/ 0 w 6444931"/>
                <a:gd name="connsiteY3" fmla="*/ 3714521 h 3714521"/>
                <a:gd name="connsiteX0" fmla="*/ 0 w 6367648"/>
                <a:gd name="connsiteY0" fmla="*/ 3714521 h 3714521"/>
                <a:gd name="connsiteX1" fmla="*/ 2638420 w 6367648"/>
                <a:gd name="connsiteY1" fmla="*/ 0 h 3714521"/>
                <a:gd name="connsiteX2" fmla="*/ 6367648 w 6367648"/>
                <a:gd name="connsiteY2" fmla="*/ 2657086 h 3714521"/>
                <a:gd name="connsiteX3" fmla="*/ 0 w 6367648"/>
                <a:gd name="connsiteY3" fmla="*/ 3714521 h 3714521"/>
                <a:gd name="connsiteX0" fmla="*/ 0 w 6369820"/>
                <a:gd name="connsiteY0" fmla="*/ 3701639 h 3701639"/>
                <a:gd name="connsiteX1" fmla="*/ 2640592 w 6369820"/>
                <a:gd name="connsiteY1" fmla="*/ 0 h 3701639"/>
                <a:gd name="connsiteX2" fmla="*/ 6369820 w 6369820"/>
                <a:gd name="connsiteY2" fmla="*/ 2657086 h 3701639"/>
                <a:gd name="connsiteX3" fmla="*/ 0 w 6369820"/>
                <a:gd name="connsiteY3" fmla="*/ 3701639 h 3701639"/>
                <a:gd name="connsiteX0" fmla="*/ 0 w 6281469"/>
                <a:gd name="connsiteY0" fmla="*/ 3577462 h 3577462"/>
                <a:gd name="connsiteX1" fmla="*/ 2552241 w 6281469"/>
                <a:gd name="connsiteY1" fmla="*/ 0 h 3577462"/>
                <a:gd name="connsiteX2" fmla="*/ 6281469 w 6281469"/>
                <a:gd name="connsiteY2" fmla="*/ 2657086 h 3577462"/>
                <a:gd name="connsiteX3" fmla="*/ 0 w 6281469"/>
                <a:gd name="connsiteY3" fmla="*/ 3577462 h 3577462"/>
                <a:gd name="connsiteX0" fmla="*/ 0 w 6622956"/>
                <a:gd name="connsiteY0" fmla="*/ 3577462 h 3577462"/>
                <a:gd name="connsiteX1" fmla="*/ 2552241 w 6622956"/>
                <a:gd name="connsiteY1" fmla="*/ 0 h 3577462"/>
                <a:gd name="connsiteX2" fmla="*/ 6622956 w 6622956"/>
                <a:gd name="connsiteY2" fmla="*/ 2900050 h 3577462"/>
                <a:gd name="connsiteX3" fmla="*/ 0 w 6622956"/>
                <a:gd name="connsiteY3" fmla="*/ 3577462 h 357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2956" h="3577462">
                  <a:moveTo>
                    <a:pt x="0" y="3577462"/>
                  </a:moveTo>
                  <a:lnTo>
                    <a:pt x="2552241" y="0"/>
                  </a:lnTo>
                  <a:lnTo>
                    <a:pt x="6622956" y="2900050"/>
                  </a:lnTo>
                  <a:lnTo>
                    <a:pt x="0" y="357746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89000"/>
                  </a:schemeClr>
                </a:gs>
                <a:gs pos="89000">
                  <a:schemeClr val="accent2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D31647C6-0306-4B82-B77D-45F762099645}"/>
                </a:ext>
              </a:extLst>
            </p:cNvPr>
            <p:cNvSpPr/>
            <p:nvPr/>
          </p:nvSpPr>
          <p:spPr>
            <a:xfrm rot="10800000">
              <a:off x="-15494" y="-333375"/>
              <a:ext cx="6403847" cy="6375400"/>
            </a:xfrm>
            <a:prstGeom prst="triangle">
              <a:avLst>
                <a:gd name="adj" fmla="val 100000"/>
              </a:avLst>
            </a:prstGeom>
            <a:gradFill>
              <a:gsLst>
                <a:gs pos="18000">
                  <a:srgbClr val="153788"/>
                </a:gs>
                <a:gs pos="100000">
                  <a:srgbClr val="0050D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47CF359-2B49-418E-A9B8-61DAFD0FC47E}"/>
                </a:ext>
              </a:extLst>
            </p:cNvPr>
            <p:cNvSpPr/>
            <p:nvPr/>
          </p:nvSpPr>
          <p:spPr>
            <a:xfrm rot="5400000">
              <a:off x="-992442" y="3482048"/>
              <a:ext cx="3536953" cy="1576651"/>
            </a:xfrm>
            <a:custGeom>
              <a:avLst/>
              <a:gdLst>
                <a:gd name="connsiteX0" fmla="*/ 0 w 4203700"/>
                <a:gd name="connsiteY0" fmla="*/ 1946147 h 1946147"/>
                <a:gd name="connsiteX1" fmla="*/ 2243262 w 4203700"/>
                <a:gd name="connsiteY1" fmla="*/ 0 h 1946147"/>
                <a:gd name="connsiteX2" fmla="*/ 4203700 w 4203700"/>
                <a:gd name="connsiteY2" fmla="*/ 1946147 h 1946147"/>
                <a:gd name="connsiteX3" fmla="*/ 0 w 4203700"/>
                <a:gd name="connsiteY3" fmla="*/ 1946147 h 1946147"/>
                <a:gd name="connsiteX0" fmla="*/ 0 w 4203700"/>
                <a:gd name="connsiteY0" fmla="*/ 1979485 h 1979485"/>
                <a:gd name="connsiteX1" fmla="*/ 2228976 w 4203700"/>
                <a:gd name="connsiteY1" fmla="*/ 0 h 1979485"/>
                <a:gd name="connsiteX2" fmla="*/ 4203700 w 4203700"/>
                <a:gd name="connsiteY2" fmla="*/ 1979485 h 1979485"/>
                <a:gd name="connsiteX3" fmla="*/ 0 w 4203700"/>
                <a:gd name="connsiteY3" fmla="*/ 1979485 h 1979485"/>
                <a:gd name="connsiteX0" fmla="*/ 0 w 4203700"/>
                <a:gd name="connsiteY0" fmla="*/ 2013776 h 2013776"/>
                <a:gd name="connsiteX1" fmla="*/ 218706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13776 h 2013776"/>
                <a:gd name="connsiteX0" fmla="*/ 0 w 4203700"/>
                <a:gd name="connsiteY0" fmla="*/ 2013776 h 2017586"/>
                <a:gd name="connsiteX1" fmla="*/ 2187069 w 4203700"/>
                <a:gd name="connsiteY1" fmla="*/ 0 h 2017586"/>
                <a:gd name="connsiteX2" fmla="*/ 4203700 w 4203700"/>
                <a:gd name="connsiteY2" fmla="*/ 2017586 h 2017586"/>
                <a:gd name="connsiteX3" fmla="*/ 0 w 4203700"/>
                <a:gd name="connsiteY3" fmla="*/ 2013776 h 2017586"/>
                <a:gd name="connsiteX0" fmla="*/ 0 w 4203700"/>
                <a:gd name="connsiteY0" fmla="*/ 2009966 h 2013776"/>
                <a:gd name="connsiteX1" fmla="*/ 218325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09966 h 2013776"/>
                <a:gd name="connsiteX0" fmla="*/ 0 w 3536953"/>
                <a:gd name="connsiteY0" fmla="*/ 2009966 h 2009966"/>
                <a:gd name="connsiteX1" fmla="*/ 2183259 w 3536953"/>
                <a:gd name="connsiteY1" fmla="*/ 0 h 2009966"/>
                <a:gd name="connsiteX2" fmla="*/ 3536953 w 3536953"/>
                <a:gd name="connsiteY2" fmla="*/ 1991131 h 2009966"/>
                <a:gd name="connsiteX3" fmla="*/ 0 w 3536953"/>
                <a:gd name="connsiteY3" fmla="*/ 2009966 h 2009966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8 h 1874103"/>
                <a:gd name="connsiteX3" fmla="*/ 0 w 3536953"/>
                <a:gd name="connsiteY3" fmla="*/ 1874103 h 1874103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7 h 1874103"/>
                <a:gd name="connsiteX3" fmla="*/ 0 w 3536953"/>
                <a:gd name="connsiteY3" fmla="*/ 1874103 h 18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953" h="1874103">
                  <a:moveTo>
                    <a:pt x="0" y="1874103"/>
                  </a:moveTo>
                  <a:lnTo>
                    <a:pt x="1973712" y="0"/>
                  </a:lnTo>
                  <a:lnTo>
                    <a:pt x="3536953" y="1855267"/>
                  </a:lnTo>
                  <a:lnTo>
                    <a:pt x="0" y="18741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100000">
                  <a:schemeClr val="accent2">
                    <a:lumMod val="50000"/>
                    <a:alpha val="4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E32A100D-1CA5-4F90-9879-10F7CB97488B}"/>
                </a:ext>
              </a:extLst>
            </p:cNvPr>
            <p:cNvSpPr/>
            <p:nvPr/>
          </p:nvSpPr>
          <p:spPr>
            <a:xfrm rot="5400000">
              <a:off x="-1228440" y="1365351"/>
              <a:ext cx="4765745" cy="2339848"/>
            </a:xfrm>
            <a:prstGeom prst="triangle">
              <a:avLst>
                <a:gd name="adj" fmla="val 50559"/>
              </a:avLst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46000">
                  <a:schemeClr val="accent2">
                    <a:lumMod val="50000"/>
                    <a:alpha val="7100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1B4C3-A638-40DF-B030-5D7C7F7E77CC}"/>
              </a:ext>
            </a:extLst>
          </p:cNvPr>
          <p:cNvSpPr/>
          <p:nvPr/>
        </p:nvSpPr>
        <p:spPr>
          <a:xfrm>
            <a:off x="6416824" y="2956899"/>
            <a:ext cx="5376588" cy="1961249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74053-DC41-4F5B-8AF6-5F89B7E8C888}"/>
              </a:ext>
            </a:extLst>
          </p:cNvPr>
          <p:cNvSpPr txBox="1"/>
          <p:nvPr/>
        </p:nvSpPr>
        <p:spPr>
          <a:xfrm>
            <a:off x="4790813" y="3007644"/>
            <a:ext cx="703107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C" sz="48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Rocketoptimizer</a:t>
            </a:r>
            <a:r>
              <a:rPr lang="es-EC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</a:t>
            </a:r>
          </a:p>
          <a:p>
            <a:pPr algn="r"/>
            <a:r>
              <a:rPr lang="es-EC" sz="48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update</a:t>
            </a:r>
            <a:r>
              <a:rPr lang="es-EC" sz="4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09.09.2024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F475E-6D55-4ABF-B22B-3A45F4B6E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53" y="262303"/>
            <a:ext cx="1648757" cy="6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4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C36B-B78E-4DEE-A4B4-0F9C4DF2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Portugal prices included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4FF7-4ADE-4F14-8331-2967C0F77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previous tasks accomplished</a:t>
            </a:r>
          </a:p>
          <a:p>
            <a:r>
              <a:rPr lang="en-US" dirty="0"/>
              <a:t>Fixed some bugs, removed unnecessary assumptions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Implemented better output report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193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D224-D5E9-44C7-978A-55A69DAF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optimized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B28DB-AF28-4F87-887E-C3378EB76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835" y="1204913"/>
            <a:ext cx="2459089" cy="505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0F365-2B38-4EF1-846F-40A79FD4B235}"/>
              </a:ext>
            </a:extLst>
          </p:cNvPr>
          <p:cNvSpPr/>
          <p:nvPr/>
        </p:nvSpPr>
        <p:spPr>
          <a:xfrm>
            <a:off x="3490660" y="4349219"/>
            <a:ext cx="1730374" cy="130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Stage 1 tanks:</a:t>
            </a:r>
          </a:p>
          <a:p>
            <a:pPr marL="171450" indent="-171450" algn="ctr">
              <a:buFontTx/>
              <a:buChar char="-"/>
            </a:pPr>
            <a:r>
              <a:rPr lang="en-US" sz="1100" dirty="0"/>
              <a:t>Thickness optimized</a:t>
            </a:r>
          </a:p>
          <a:p>
            <a:pPr marL="171450" indent="-171450" algn="ctr">
              <a:buFontTx/>
              <a:buChar char="-"/>
            </a:pPr>
            <a:r>
              <a:rPr lang="en-US" sz="1100" dirty="0"/>
              <a:t>Length optimized</a:t>
            </a:r>
            <a:endParaRPr lang="en-DE" sz="11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D6FB8D-8A68-4D9E-B182-83C736CAEE56}"/>
              </a:ext>
            </a:extLst>
          </p:cNvPr>
          <p:cNvCxnSpPr/>
          <p:nvPr/>
        </p:nvCxnSpPr>
        <p:spPr>
          <a:xfrm>
            <a:off x="5232400" y="5551170"/>
            <a:ext cx="956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302370-F7BF-403A-861A-F1DA1E769497}"/>
              </a:ext>
            </a:extLst>
          </p:cNvPr>
          <p:cNvSpPr/>
          <p:nvPr/>
        </p:nvSpPr>
        <p:spPr>
          <a:xfrm>
            <a:off x="7378991" y="2349501"/>
            <a:ext cx="1951276" cy="93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Interstage</a:t>
            </a:r>
            <a:r>
              <a:rPr lang="en-US" sz="1200" dirty="0"/>
              <a:t> 1:</a:t>
            </a:r>
          </a:p>
          <a:p>
            <a:pPr algn="ctr"/>
            <a:r>
              <a:rPr lang="en-US" sz="1200" dirty="0"/>
              <a:t>- Thickness optimized</a:t>
            </a:r>
            <a:endParaRPr lang="en-DE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B33A0A-E4AC-45BC-8CFB-6B58194BA821}"/>
              </a:ext>
            </a:extLst>
          </p:cNvPr>
          <p:cNvSpPr/>
          <p:nvPr/>
        </p:nvSpPr>
        <p:spPr>
          <a:xfrm>
            <a:off x="7425006" y="1173491"/>
            <a:ext cx="1859245" cy="728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Interstage</a:t>
            </a:r>
            <a:r>
              <a:rPr lang="en-US" sz="1200" dirty="0"/>
              <a:t> 2:</a:t>
            </a:r>
          </a:p>
          <a:p>
            <a:pPr algn="ctr"/>
            <a:r>
              <a:rPr lang="en-US" sz="1200" dirty="0"/>
              <a:t>- Thickness optimized</a:t>
            </a:r>
            <a:endParaRPr lang="en-DE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97D7B-8D69-4AC9-9E79-45F1F4533781}"/>
              </a:ext>
            </a:extLst>
          </p:cNvPr>
          <p:cNvSpPr/>
          <p:nvPr/>
        </p:nvSpPr>
        <p:spPr>
          <a:xfrm>
            <a:off x="4382268" y="349783"/>
            <a:ext cx="1363133" cy="72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Stage 3:</a:t>
            </a:r>
          </a:p>
          <a:p>
            <a:pPr algn="ctr"/>
            <a:r>
              <a:rPr lang="en-US" sz="1200" dirty="0"/>
              <a:t>- Not optimized</a:t>
            </a:r>
            <a:endParaRPr lang="en-DE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5C7E62-E933-416F-8A22-56C9A3DD70D0}"/>
              </a:ext>
            </a:extLst>
          </p:cNvPr>
          <p:cNvCxnSpPr/>
          <p:nvPr/>
        </p:nvCxnSpPr>
        <p:spPr>
          <a:xfrm>
            <a:off x="5221034" y="4588933"/>
            <a:ext cx="968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85A249-8F82-4A14-A03D-8991A44CDE54}"/>
              </a:ext>
            </a:extLst>
          </p:cNvPr>
          <p:cNvCxnSpPr/>
          <p:nvPr/>
        </p:nvCxnSpPr>
        <p:spPr>
          <a:xfrm flipH="1">
            <a:off x="6383867" y="2743200"/>
            <a:ext cx="995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25477E-D058-49EC-896F-172A0C5062F7}"/>
              </a:ext>
            </a:extLst>
          </p:cNvPr>
          <p:cNvSpPr/>
          <p:nvPr/>
        </p:nvSpPr>
        <p:spPr>
          <a:xfrm>
            <a:off x="3933305" y="1590408"/>
            <a:ext cx="1730374" cy="130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Stage 2 tanks:</a:t>
            </a:r>
          </a:p>
          <a:p>
            <a:pPr marL="171450" indent="-171450" algn="ctr">
              <a:buFontTx/>
              <a:buChar char="-"/>
            </a:pPr>
            <a:r>
              <a:rPr lang="en-US" sz="1100" dirty="0"/>
              <a:t>Thickness optimized</a:t>
            </a:r>
          </a:p>
          <a:p>
            <a:pPr marL="171450" indent="-171450" algn="ctr">
              <a:buFontTx/>
              <a:buChar char="-"/>
            </a:pPr>
            <a:r>
              <a:rPr lang="en-US" sz="1100" dirty="0"/>
              <a:t>Length optimized</a:t>
            </a:r>
            <a:endParaRPr lang="en-DE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462764-123F-4C57-A48F-415057BAFA7E}"/>
              </a:ext>
            </a:extLst>
          </p:cNvPr>
          <p:cNvCxnSpPr/>
          <p:nvPr/>
        </p:nvCxnSpPr>
        <p:spPr>
          <a:xfrm flipH="1">
            <a:off x="6426968" y="1761496"/>
            <a:ext cx="952023" cy="11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77E5BD-A185-4BB7-9EF2-E3AE04E5DC4E}"/>
              </a:ext>
            </a:extLst>
          </p:cNvPr>
          <p:cNvCxnSpPr>
            <a:cxnSpLocks/>
          </p:cNvCxnSpPr>
          <p:nvPr/>
        </p:nvCxnSpPr>
        <p:spPr>
          <a:xfrm>
            <a:off x="5503333" y="1078647"/>
            <a:ext cx="685800" cy="6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01A63FC-19CC-487A-A310-F18F38F01C53}"/>
              </a:ext>
            </a:extLst>
          </p:cNvPr>
          <p:cNvSpPr/>
          <p:nvPr/>
        </p:nvSpPr>
        <p:spPr>
          <a:xfrm>
            <a:off x="6747933" y="237067"/>
            <a:ext cx="1244600" cy="658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Fairing:</a:t>
            </a:r>
          </a:p>
          <a:p>
            <a:pPr algn="ctr"/>
            <a:r>
              <a:rPr lang="en-US" sz="1200" dirty="0"/>
              <a:t>- Not optimized</a:t>
            </a:r>
            <a:endParaRPr lang="en-DE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9F1321-3D39-4EAD-96EF-D9FA1137903D}"/>
              </a:ext>
            </a:extLst>
          </p:cNvPr>
          <p:cNvCxnSpPr/>
          <p:nvPr/>
        </p:nvCxnSpPr>
        <p:spPr>
          <a:xfrm flipH="1">
            <a:off x="6383867" y="895943"/>
            <a:ext cx="364066" cy="47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D82B1E-1968-4850-AA00-2128B89AD8CB}"/>
              </a:ext>
            </a:extLst>
          </p:cNvPr>
          <p:cNvCxnSpPr/>
          <p:nvPr/>
        </p:nvCxnSpPr>
        <p:spPr>
          <a:xfrm>
            <a:off x="5663679" y="2641283"/>
            <a:ext cx="511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AEDDCA-E56C-40C2-A148-ADB66C07AD59}"/>
              </a:ext>
            </a:extLst>
          </p:cNvPr>
          <p:cNvCxnSpPr/>
          <p:nvPr/>
        </p:nvCxnSpPr>
        <p:spPr>
          <a:xfrm>
            <a:off x="5663679" y="2242342"/>
            <a:ext cx="52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9471-BF7B-468A-8C65-ED0A47D1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CD8066-3FEA-4D5A-AA59-65218ACE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800" y="290513"/>
            <a:ext cx="8469686" cy="58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1087-CA06-47DD-9D01-84D1F6EB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9C25-39CC-46CE-B5A8-672C40A7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factor 1.8 (otherwise small wall thicknesses which aren’t manufacturable)</a:t>
            </a:r>
          </a:p>
          <a:p>
            <a:r>
              <a:rPr lang="en-US" dirty="0"/>
              <a:t>Bending moment safety factor is 1.2</a:t>
            </a:r>
          </a:p>
          <a:p>
            <a:r>
              <a:rPr lang="en-US" dirty="0"/>
              <a:t>O/F ratio is 2.63</a:t>
            </a:r>
          </a:p>
          <a:p>
            <a:endParaRPr lang="en-US" dirty="0"/>
          </a:p>
          <a:p>
            <a:r>
              <a:rPr lang="de-DE" dirty="0"/>
              <a:t>Fixed rocket diameter in S1, S2, S3</a:t>
            </a:r>
          </a:p>
          <a:p>
            <a:r>
              <a:rPr lang="de-DE" dirty="0"/>
              <a:t>Fixed nr. of engines and thrust in S1, S2, S3</a:t>
            </a:r>
          </a:p>
          <a:p>
            <a:r>
              <a:rPr lang="de-DE" dirty="0"/>
              <a:t>Fixed OTV tank size and structure mass</a:t>
            </a:r>
          </a:p>
          <a:p>
            <a:r>
              <a:rPr lang="de-DE" dirty="0"/>
              <a:t>Interstage material is carbon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307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FC51-9E2F-4BF1-9991-DD08334F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assumptions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A6C72-81A6-40CA-87ED-E20A865FE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Stainless steel: 200€/kg</a:t>
            </a:r>
          </a:p>
          <a:p>
            <a:r>
              <a:rPr lang="en-US" dirty="0"/>
              <a:t>Aluminum: 400€/kg</a:t>
            </a:r>
          </a:p>
          <a:p>
            <a:r>
              <a:rPr lang="en-US" dirty="0"/>
              <a:t>Carbon: 2200/kg</a:t>
            </a:r>
          </a:p>
          <a:p>
            <a:r>
              <a:rPr lang="en-US" dirty="0" err="1"/>
              <a:t>KeroLox</a:t>
            </a:r>
            <a:r>
              <a:rPr lang="en-US" dirty="0"/>
              <a:t>: 2€/ kg</a:t>
            </a:r>
          </a:p>
          <a:p>
            <a:r>
              <a:rPr lang="en-US" dirty="0"/>
              <a:t>OTV: 640000€</a:t>
            </a:r>
          </a:p>
          <a:p>
            <a:r>
              <a:rPr lang="en-US" dirty="0"/>
              <a:t>Fairing: 50000€</a:t>
            </a:r>
          </a:p>
        </p:txBody>
      </p:sp>
    </p:spTree>
    <p:extLst>
      <p:ext uri="{BB962C8B-B14F-4D97-AF65-F5344CB8AC3E}">
        <p14:creationId xmlns:p14="http://schemas.microsoft.com/office/powerpoint/2010/main" val="282487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ACF7-3964-47B2-8001-C23349F8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Stainless steel Configuration (</a:t>
            </a:r>
            <a:r>
              <a:rPr lang="en-US" dirty="0" err="1"/>
              <a:t>portugal</a:t>
            </a:r>
            <a:r>
              <a:rPr lang="en-US" dirty="0"/>
              <a:t> prices)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82773-6C15-4253-93E0-F11114A6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7249" y="1023005"/>
            <a:ext cx="4521328" cy="4811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AA734-61D0-4194-9FBF-F5B168CF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1" y="839633"/>
            <a:ext cx="7416102" cy="5062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F264E-C86E-4841-B711-B7ECEE9D7ADB}"/>
              </a:ext>
            </a:extLst>
          </p:cNvPr>
          <p:cNvSpPr txBox="1"/>
          <p:nvPr/>
        </p:nvSpPr>
        <p:spPr>
          <a:xfrm>
            <a:off x="1185333" y="5834992"/>
            <a:ext cx="32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2293.07</a:t>
            </a:r>
            <a:r>
              <a:rPr lang="en-US" dirty="0"/>
              <a:t> kg payload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3590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4ACC-7E2D-4F0A-98BC-C1435C93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configuration (Portugal prices </a:t>
            </a:r>
            <a:r>
              <a:rPr lang="en-US" dirty="0" err="1"/>
              <a:t>interstages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F917A-F28C-4250-9F2A-CC4EC932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915" y="1037081"/>
            <a:ext cx="4080646" cy="4783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19654-C178-45C9-80AD-E900593F2985}"/>
              </a:ext>
            </a:extLst>
          </p:cNvPr>
          <p:cNvSpPr txBox="1"/>
          <p:nvPr/>
        </p:nvSpPr>
        <p:spPr>
          <a:xfrm>
            <a:off x="735132" y="621958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2323.2</a:t>
            </a:r>
            <a:r>
              <a:rPr lang="en-US" dirty="0"/>
              <a:t> kg of payload</a:t>
            </a:r>
            <a:endParaRPr lang="en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F5F4E4-3ACF-438B-BC4C-C6925F6C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132" y="757767"/>
            <a:ext cx="7486001" cy="51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9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54A7-9F4C-421E-BE70-3BB4781C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from last time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0EBF-B4E6-424F-A796-7E94CA73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 tank pressure estimator (numerical)</a:t>
            </a:r>
          </a:p>
          <a:p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 cost calculator</a:t>
            </a:r>
          </a:p>
          <a:p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Conducted test runs for RFA ONE for three different materials</a:t>
            </a:r>
          </a:p>
          <a:p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 intern hired (in total four interns soon)</a:t>
            </a:r>
          </a:p>
        </p:txBody>
      </p:sp>
    </p:spTree>
    <p:extLst>
      <p:ext uri="{BB962C8B-B14F-4D97-AF65-F5344CB8AC3E}">
        <p14:creationId xmlns:p14="http://schemas.microsoft.com/office/powerpoint/2010/main" val="167545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F359-069C-4365-A3D2-7762E834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200" y="369570"/>
            <a:ext cx="6730449" cy="375497"/>
          </a:xfrm>
        </p:spPr>
        <p:txBody>
          <a:bodyPr>
            <a:normAutofit/>
          </a:bodyPr>
          <a:lstStyle/>
          <a:p>
            <a:r>
              <a:rPr lang="en-US" dirty="0"/>
              <a:t>CC configuration (Portugal prices </a:t>
            </a:r>
            <a:r>
              <a:rPr lang="en-US" dirty="0" err="1"/>
              <a:t>interstages</a:t>
            </a:r>
            <a:r>
              <a:rPr lang="en-US" dirty="0"/>
              <a:t>)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3B2B5-1D66-4EBE-A7A8-EC1D41D1B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6007" y="1091350"/>
            <a:ext cx="4385993" cy="4941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BE378-3B06-4A17-9F56-DA0FF29B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7" y="884947"/>
            <a:ext cx="7373554" cy="4957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7DB60-2BD5-48D7-92B0-571E467CB3A1}"/>
              </a:ext>
            </a:extLst>
          </p:cNvPr>
          <p:cNvSpPr txBox="1"/>
          <p:nvPr/>
        </p:nvSpPr>
        <p:spPr>
          <a:xfrm>
            <a:off x="694266" y="611909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2613.7</a:t>
            </a:r>
            <a:r>
              <a:rPr lang="en-US" dirty="0"/>
              <a:t> kg of payload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919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9E18-D8BB-46F6-990D-B0196C42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031F-9E67-4FEB-A80A-98E1FFC22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 with various kind of combinations</a:t>
            </a:r>
          </a:p>
          <a:p>
            <a:r>
              <a:rPr lang="en-US" dirty="0" err="1"/>
              <a:t>Automise</a:t>
            </a:r>
            <a:r>
              <a:rPr lang="en-US" dirty="0"/>
              <a:t> picking a vehicle and running the loop</a:t>
            </a:r>
          </a:p>
          <a:p>
            <a:r>
              <a:rPr lang="en-US" dirty="0"/>
              <a:t>Define a proper residuum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896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F4A6E2-D635-4501-971D-634E5605D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097" y="1357313"/>
            <a:ext cx="5559803" cy="5053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39036-C2D0-484E-8790-6DE97B04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infrastructure</a:t>
            </a:r>
            <a:endParaRPr lang="en-DE" dirty="0"/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AC74F496-11BE-408A-910A-1126FA07B66F}"/>
              </a:ext>
            </a:extLst>
          </p:cNvPr>
          <p:cNvSpPr/>
          <p:nvPr/>
        </p:nvSpPr>
        <p:spPr>
          <a:xfrm>
            <a:off x="5909733" y="3158067"/>
            <a:ext cx="550334" cy="104140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AF371-A695-4C5E-B4B0-181F9A8B459B}"/>
              </a:ext>
            </a:extLst>
          </p:cNvPr>
          <p:cNvSpPr txBox="1"/>
          <p:nvPr/>
        </p:nvSpPr>
        <p:spPr>
          <a:xfrm>
            <a:off x="5670947" y="3344333"/>
            <a:ext cx="8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j </a:t>
            </a:r>
          </a:p>
          <a:p>
            <a:r>
              <a:rPr lang="en-US" sz="1200" dirty="0"/>
              <a:t>iterations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95563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532E-F17A-4FCC-8F1C-4EE05D47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1C18B2-AD2D-4684-B00D-AAE1D512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db1 includes initial configurations in the</a:t>
            </a:r>
          </a:p>
          <a:p>
            <a:pPr marL="0" indent="0">
              <a:buNone/>
            </a:pPr>
            <a:r>
              <a:rPr lang="en-US" dirty="0"/>
              <a:t>   beginning -&gt; manually or random added</a:t>
            </a:r>
          </a:p>
          <a:p>
            <a:r>
              <a:rPr lang="en-US" dirty="0"/>
              <a:t>db2 filled with all configs from db1 </a:t>
            </a:r>
          </a:p>
          <a:p>
            <a:pPr marL="0" indent="0">
              <a:buNone/>
            </a:pPr>
            <a:r>
              <a:rPr lang="en-US" dirty="0"/>
              <a:t>   together with their optimized version</a:t>
            </a:r>
          </a:p>
          <a:p>
            <a:pPr marL="0" indent="0">
              <a:buNone/>
            </a:pPr>
            <a:r>
              <a:rPr lang="en-US" dirty="0"/>
              <a:t>   produced by inner loop</a:t>
            </a:r>
          </a:p>
          <a:p>
            <a:endParaRPr lang="en-US" dirty="0"/>
          </a:p>
          <a:p>
            <a:r>
              <a:rPr lang="en-US" dirty="0"/>
              <a:t>After j &gt; 1 iterations db1 contains</a:t>
            </a:r>
          </a:p>
          <a:p>
            <a:pPr marL="0" indent="0">
              <a:buNone/>
            </a:pPr>
            <a:r>
              <a:rPr lang="en-US" dirty="0"/>
              <a:t>   optimized versions from prev. loop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36803-0F42-4CA3-AFA4-EA8938F3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56" y="1255923"/>
            <a:ext cx="4302850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5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7F50-50E5-4119-9568-8634F7BC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guesses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3A09-0F02-4D80-ADB0-828066BC0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Phd</a:t>
            </a:r>
            <a:r>
              <a:rPr lang="en-US" dirty="0"/>
              <a:t> thesis using guidance laws (</a:t>
            </a:r>
            <a:r>
              <a:rPr lang="en-US" dirty="0">
                <a:hlinkClick r:id="rId2"/>
              </a:rPr>
              <a:t>https://elib.uni-stuttgart.de/bitstream/11682/3672/1/Markl_Al.pdf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Creates initial trajectory guess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911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CDCE-FD8C-4C21-880F-7EEF66C4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generator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0BD8-20FC-48A5-907C-27738F391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Odin input .txt from knowledge of database</a:t>
            </a:r>
          </a:p>
          <a:p>
            <a:r>
              <a:rPr lang="en-US" dirty="0"/>
              <a:t>Several fixed parameters to reduce database size resulting in decreasing computational effort of new vehicle generator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78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7548-9C2C-406C-BD39-09A04760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loop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DA13-ECDC-481A-9EEA-921193D0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Shown previously</a:t>
            </a:r>
          </a:p>
          <a:p>
            <a:r>
              <a:rPr lang="en-US" dirty="0"/>
              <a:t>Maybe dynamically adjusted by price forecasting models, e.g. based on </a:t>
            </a:r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r>
              <a:rPr lang="en-US" dirty="0"/>
              <a:t>Further improvement by adjusting </a:t>
            </a:r>
            <a:r>
              <a:rPr lang="en-US" dirty="0" err="1"/>
              <a:t>Astos</a:t>
            </a:r>
            <a:r>
              <a:rPr lang="en-US" dirty="0"/>
              <a:t> runs per loop iteration and amount of iterations of </a:t>
            </a:r>
            <a:r>
              <a:rPr lang="en-US" dirty="0" err="1"/>
              <a:t>Astos</a:t>
            </a:r>
            <a:r>
              <a:rPr lang="en-US" dirty="0"/>
              <a:t> itself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14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DF12-324F-429D-AFE4-93F4ECCD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vehicle generator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D2799-5F4D-4F86-A951-243A74EEA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https://snap.stanford.edu/graphsage/</a:t>
            </a:r>
            <a:endParaRPr lang="en-US" dirty="0"/>
          </a:p>
          <a:p>
            <a:r>
              <a:rPr lang="en-US" dirty="0"/>
              <a:t>GAT: </a:t>
            </a:r>
            <a:r>
              <a:rPr lang="en-US" dirty="0">
                <a:hlinkClick r:id="rId3"/>
              </a:rPr>
              <a:t>https://arxiv.org/abs/1710.10903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O(N + E)</a:t>
            </a:r>
          </a:p>
          <a:p>
            <a:r>
              <a:rPr lang="en-US" dirty="0"/>
              <a:t>NVIDIA A100 or V100 are suited for very large-scale GNN tasks</a:t>
            </a:r>
          </a:p>
          <a:p>
            <a:pPr marL="0" indent="0">
              <a:buNone/>
            </a:pPr>
            <a:r>
              <a:rPr lang="en-US" dirty="0"/>
              <a:t>  -&gt; AWS, GCP, …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larger-scale projects</a:t>
            </a:r>
            <a:r>
              <a:rPr lang="en-US" dirty="0"/>
              <a:t> with multiple GPUs or very large datasets, costs can go upwards of </a:t>
            </a:r>
            <a:r>
              <a:rPr lang="en-US" b="1" dirty="0"/>
              <a:t>$50–$500</a:t>
            </a:r>
            <a:r>
              <a:rPr lang="en-US" dirty="0"/>
              <a:t>, depending on the resources used. (Per j)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182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368C8-2E0C-4D8B-9D8A-76A0078F79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34" t="11514" r="7571" b="11514"/>
          <a:stretch/>
        </p:blipFill>
        <p:spPr>
          <a:xfrm>
            <a:off x="1154433" y="0"/>
            <a:ext cx="11037568" cy="6857999"/>
          </a:xfrm>
          <a:prstGeom prst="rect">
            <a:avLst/>
          </a:prstGeom>
        </p:spPr>
      </p:pic>
      <p:sp>
        <p:nvSpPr>
          <p:cNvPr id="778" name="Google Shape;778;p41"/>
          <p:cNvSpPr txBox="1"/>
          <p:nvPr/>
        </p:nvSpPr>
        <p:spPr>
          <a:xfrm>
            <a:off x="4321588" y="6300000"/>
            <a:ext cx="7200000" cy="24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000" rIns="45713" bIns="45713" anchor="ctr" anchorCtr="0">
            <a:noAutofit/>
          </a:bodyPr>
          <a:lstStyle/>
          <a:p>
            <a:pPr algn="r">
              <a:spcAft>
                <a:spcPts val="1500"/>
              </a:spcAft>
              <a:buClr>
                <a:srgbClr val="000000"/>
              </a:buClr>
              <a:buSzPts val="2000"/>
            </a:pPr>
            <a:endParaRPr sz="1000">
              <a:solidFill>
                <a:srgbClr val="AFB2B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87D291-A054-4DEA-8023-DE996ABD425A}"/>
              </a:ext>
            </a:extLst>
          </p:cNvPr>
          <p:cNvGrpSpPr/>
          <p:nvPr/>
        </p:nvGrpSpPr>
        <p:grpSpPr>
          <a:xfrm>
            <a:off x="8842153" y="4822803"/>
            <a:ext cx="3092635" cy="1767998"/>
            <a:chOff x="8842153" y="4507131"/>
            <a:chExt cx="3092635" cy="1767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A90474-3EAC-43F1-8F19-1403B5375F75}"/>
                </a:ext>
              </a:extLst>
            </p:cNvPr>
            <p:cNvSpPr txBox="1"/>
            <p:nvPr/>
          </p:nvSpPr>
          <p:spPr>
            <a:xfrm>
              <a:off x="8842153" y="4507131"/>
              <a:ext cx="2885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Follow us on Social Media!</a:t>
              </a:r>
              <a:endParaRPr lang="en-DE" sz="1050" b="1">
                <a:solidFill>
                  <a:schemeClr val="bg1"/>
                </a:solidFill>
                <a:latin typeface="Clear Sans"/>
                <a:ea typeface="Roboto" panose="02000000000000000000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EE88A9-7924-470B-B5CE-E46687951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1950" y="4918153"/>
              <a:ext cx="261610" cy="2616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50E66-BC18-4BE2-89BC-0207A9E2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9346" y="5253284"/>
              <a:ext cx="282037" cy="2820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8D29B23-B67D-4DBC-A9CB-DD75F864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4846" y="5624884"/>
              <a:ext cx="261610" cy="26161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5F2B0A-A5BF-4C7C-B9D7-928D6908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4616" y="5951680"/>
              <a:ext cx="296789" cy="29678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A620BB-ECE4-7DE5-8EDF-B627099C0FD2}"/>
                </a:ext>
              </a:extLst>
            </p:cNvPr>
            <p:cNvSpPr txBox="1"/>
            <p:nvPr/>
          </p:nvSpPr>
          <p:spPr>
            <a:xfrm>
              <a:off x="9231405" y="4888916"/>
              <a:ext cx="2695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Rocket Factory Augsburg - RFA</a:t>
              </a:r>
              <a:endParaRPr lang="en-DE" sz="1600">
                <a:solidFill>
                  <a:schemeClr val="bg1"/>
                </a:solidFill>
                <a:latin typeface="Clear Sans"/>
                <a:ea typeface="Roboto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FFF10-6796-5B3C-AC4A-0B089518DC2E}"/>
                </a:ext>
              </a:extLst>
            </p:cNvPr>
            <p:cNvSpPr txBox="1"/>
            <p:nvPr/>
          </p:nvSpPr>
          <p:spPr>
            <a:xfrm>
              <a:off x="9231405" y="5237341"/>
              <a:ext cx="2695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@</a:t>
              </a:r>
              <a:r>
                <a:rPr lang="en-US" sz="1600" err="1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rfa_space</a:t>
              </a:r>
              <a:endParaRPr lang="en-DE" sz="1600">
                <a:solidFill>
                  <a:schemeClr val="bg1"/>
                </a:solidFill>
                <a:latin typeface="Clear Sans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92D311-3576-E74A-3824-8A6DC5728E97}"/>
                </a:ext>
              </a:extLst>
            </p:cNvPr>
            <p:cNvSpPr txBox="1"/>
            <p:nvPr/>
          </p:nvSpPr>
          <p:spPr>
            <a:xfrm>
              <a:off x="9239250" y="5596229"/>
              <a:ext cx="2695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@</a:t>
              </a:r>
              <a:r>
                <a:rPr lang="en-US" sz="1600" err="1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rfa.space</a:t>
              </a:r>
              <a:endParaRPr lang="en-DE" sz="1600">
                <a:solidFill>
                  <a:schemeClr val="bg1"/>
                </a:solidFill>
                <a:latin typeface="Clear Sans"/>
                <a:ea typeface="Roboto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F215C4-E1CD-A872-E595-48C32FEA4848}"/>
                </a:ext>
              </a:extLst>
            </p:cNvPr>
            <p:cNvSpPr txBox="1"/>
            <p:nvPr/>
          </p:nvSpPr>
          <p:spPr>
            <a:xfrm>
              <a:off x="9239250" y="5936575"/>
              <a:ext cx="2695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Clear Sans"/>
                  <a:ea typeface="Roboto" panose="02000000000000000000" pitchFamily="2" charset="0"/>
                </a:rPr>
                <a:t>Rocket Factory Augsburg </a:t>
              </a:r>
              <a:endParaRPr lang="en-DE" sz="1600">
                <a:solidFill>
                  <a:schemeClr val="bg1"/>
                </a:solidFill>
                <a:latin typeface="Clear Sans"/>
                <a:ea typeface="Roboto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BEFDB8-856E-4280-8FA0-9F3E5AFE6715}"/>
              </a:ext>
            </a:extLst>
          </p:cNvPr>
          <p:cNvGrpSpPr/>
          <p:nvPr/>
        </p:nvGrpSpPr>
        <p:grpSpPr>
          <a:xfrm>
            <a:off x="-847584" y="-333375"/>
            <a:ext cx="7178787" cy="8846831"/>
            <a:chOff x="-790434" y="-333375"/>
            <a:chExt cx="7178787" cy="8846831"/>
          </a:xfrm>
        </p:grpSpPr>
        <p:sp>
          <p:nvSpPr>
            <p:cNvPr id="20" name="Isosceles Triangle 4">
              <a:extLst>
                <a:ext uri="{FF2B5EF4-FFF2-40B4-BE49-F238E27FC236}">
                  <a16:creationId xmlns:a16="http://schemas.microsoft.com/office/drawing/2014/main" id="{D4C1A3A3-CA87-4384-8ECA-F725D84397B8}"/>
                </a:ext>
              </a:extLst>
            </p:cNvPr>
            <p:cNvSpPr/>
            <p:nvPr/>
          </p:nvSpPr>
          <p:spPr>
            <a:xfrm rot="14074112">
              <a:off x="-2313181" y="3413247"/>
              <a:ext cx="6622956" cy="3577462"/>
            </a:xfrm>
            <a:custGeom>
              <a:avLst/>
              <a:gdLst>
                <a:gd name="connsiteX0" fmla="*/ 0 w 4141667"/>
                <a:gd name="connsiteY0" fmla="*/ 2916778 h 2916778"/>
                <a:gd name="connsiteX1" fmla="*/ 2070834 w 4141667"/>
                <a:gd name="connsiteY1" fmla="*/ 0 h 2916778"/>
                <a:gd name="connsiteX2" fmla="*/ 4141667 w 4141667"/>
                <a:gd name="connsiteY2" fmla="*/ 2916778 h 2916778"/>
                <a:gd name="connsiteX3" fmla="*/ 0 w 4141667"/>
                <a:gd name="connsiteY3" fmla="*/ 2916778 h 2916778"/>
                <a:gd name="connsiteX0" fmla="*/ 0 w 5501199"/>
                <a:gd name="connsiteY0" fmla="*/ 2916778 h 2916778"/>
                <a:gd name="connsiteX1" fmla="*/ 2070834 w 5501199"/>
                <a:gd name="connsiteY1" fmla="*/ 0 h 2916778"/>
                <a:gd name="connsiteX2" fmla="*/ 5501199 w 5501199"/>
                <a:gd name="connsiteY2" fmla="*/ 2455784 h 2916778"/>
                <a:gd name="connsiteX3" fmla="*/ 0 w 5501199"/>
                <a:gd name="connsiteY3" fmla="*/ 2916778 h 2916778"/>
                <a:gd name="connsiteX0" fmla="*/ 0 w 6068785"/>
                <a:gd name="connsiteY0" fmla="*/ 3714521 h 3714521"/>
                <a:gd name="connsiteX1" fmla="*/ 2638420 w 6068785"/>
                <a:gd name="connsiteY1" fmla="*/ 0 h 3714521"/>
                <a:gd name="connsiteX2" fmla="*/ 6068785 w 6068785"/>
                <a:gd name="connsiteY2" fmla="*/ 2455784 h 3714521"/>
                <a:gd name="connsiteX3" fmla="*/ 0 w 6068785"/>
                <a:gd name="connsiteY3" fmla="*/ 3714521 h 3714521"/>
                <a:gd name="connsiteX0" fmla="*/ 0 w 6444931"/>
                <a:gd name="connsiteY0" fmla="*/ 3714521 h 3714521"/>
                <a:gd name="connsiteX1" fmla="*/ 2638420 w 6444931"/>
                <a:gd name="connsiteY1" fmla="*/ 0 h 3714521"/>
                <a:gd name="connsiteX2" fmla="*/ 6444931 w 6444931"/>
                <a:gd name="connsiteY2" fmla="*/ 2644059 h 3714521"/>
                <a:gd name="connsiteX3" fmla="*/ 0 w 6444931"/>
                <a:gd name="connsiteY3" fmla="*/ 3714521 h 3714521"/>
                <a:gd name="connsiteX0" fmla="*/ 0 w 6367648"/>
                <a:gd name="connsiteY0" fmla="*/ 3714521 h 3714521"/>
                <a:gd name="connsiteX1" fmla="*/ 2638420 w 6367648"/>
                <a:gd name="connsiteY1" fmla="*/ 0 h 3714521"/>
                <a:gd name="connsiteX2" fmla="*/ 6367648 w 6367648"/>
                <a:gd name="connsiteY2" fmla="*/ 2657086 h 3714521"/>
                <a:gd name="connsiteX3" fmla="*/ 0 w 6367648"/>
                <a:gd name="connsiteY3" fmla="*/ 3714521 h 3714521"/>
                <a:gd name="connsiteX0" fmla="*/ 0 w 6369820"/>
                <a:gd name="connsiteY0" fmla="*/ 3701639 h 3701639"/>
                <a:gd name="connsiteX1" fmla="*/ 2640592 w 6369820"/>
                <a:gd name="connsiteY1" fmla="*/ 0 h 3701639"/>
                <a:gd name="connsiteX2" fmla="*/ 6369820 w 6369820"/>
                <a:gd name="connsiteY2" fmla="*/ 2657086 h 3701639"/>
                <a:gd name="connsiteX3" fmla="*/ 0 w 6369820"/>
                <a:gd name="connsiteY3" fmla="*/ 3701639 h 3701639"/>
                <a:gd name="connsiteX0" fmla="*/ 0 w 6281469"/>
                <a:gd name="connsiteY0" fmla="*/ 3577462 h 3577462"/>
                <a:gd name="connsiteX1" fmla="*/ 2552241 w 6281469"/>
                <a:gd name="connsiteY1" fmla="*/ 0 h 3577462"/>
                <a:gd name="connsiteX2" fmla="*/ 6281469 w 6281469"/>
                <a:gd name="connsiteY2" fmla="*/ 2657086 h 3577462"/>
                <a:gd name="connsiteX3" fmla="*/ 0 w 6281469"/>
                <a:gd name="connsiteY3" fmla="*/ 3577462 h 3577462"/>
                <a:gd name="connsiteX0" fmla="*/ 0 w 6622956"/>
                <a:gd name="connsiteY0" fmla="*/ 3577462 h 3577462"/>
                <a:gd name="connsiteX1" fmla="*/ 2552241 w 6622956"/>
                <a:gd name="connsiteY1" fmla="*/ 0 h 3577462"/>
                <a:gd name="connsiteX2" fmla="*/ 6622956 w 6622956"/>
                <a:gd name="connsiteY2" fmla="*/ 2900050 h 3577462"/>
                <a:gd name="connsiteX3" fmla="*/ 0 w 6622956"/>
                <a:gd name="connsiteY3" fmla="*/ 3577462 h 357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2956" h="3577462">
                  <a:moveTo>
                    <a:pt x="0" y="3577462"/>
                  </a:moveTo>
                  <a:lnTo>
                    <a:pt x="2552241" y="0"/>
                  </a:lnTo>
                  <a:lnTo>
                    <a:pt x="6622956" y="2900050"/>
                  </a:lnTo>
                  <a:lnTo>
                    <a:pt x="0" y="357746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89000"/>
                  </a:schemeClr>
                </a:gs>
                <a:gs pos="89000">
                  <a:schemeClr val="accent2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FA884D-4969-4AAD-BCE0-408300C662A7}"/>
                </a:ext>
              </a:extLst>
            </p:cNvPr>
            <p:cNvSpPr/>
            <p:nvPr/>
          </p:nvSpPr>
          <p:spPr>
            <a:xfrm rot="10800000">
              <a:off x="-15494" y="-333375"/>
              <a:ext cx="6403847" cy="6375400"/>
            </a:xfrm>
            <a:prstGeom prst="triangle">
              <a:avLst>
                <a:gd name="adj" fmla="val 100000"/>
              </a:avLst>
            </a:prstGeom>
            <a:gradFill>
              <a:gsLst>
                <a:gs pos="18000">
                  <a:srgbClr val="153788"/>
                </a:gs>
                <a:gs pos="100000">
                  <a:srgbClr val="0050D0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Isosceles Triangle 3">
              <a:extLst>
                <a:ext uri="{FF2B5EF4-FFF2-40B4-BE49-F238E27FC236}">
                  <a16:creationId xmlns:a16="http://schemas.microsoft.com/office/drawing/2014/main" id="{DD81D02D-BE6B-4D5E-9ADC-66B7C0DBA06B}"/>
                </a:ext>
              </a:extLst>
            </p:cNvPr>
            <p:cNvSpPr/>
            <p:nvPr/>
          </p:nvSpPr>
          <p:spPr>
            <a:xfrm rot="5400000">
              <a:off x="-992442" y="3482048"/>
              <a:ext cx="3536953" cy="1576651"/>
            </a:xfrm>
            <a:custGeom>
              <a:avLst/>
              <a:gdLst>
                <a:gd name="connsiteX0" fmla="*/ 0 w 4203700"/>
                <a:gd name="connsiteY0" fmla="*/ 1946147 h 1946147"/>
                <a:gd name="connsiteX1" fmla="*/ 2243262 w 4203700"/>
                <a:gd name="connsiteY1" fmla="*/ 0 h 1946147"/>
                <a:gd name="connsiteX2" fmla="*/ 4203700 w 4203700"/>
                <a:gd name="connsiteY2" fmla="*/ 1946147 h 1946147"/>
                <a:gd name="connsiteX3" fmla="*/ 0 w 4203700"/>
                <a:gd name="connsiteY3" fmla="*/ 1946147 h 1946147"/>
                <a:gd name="connsiteX0" fmla="*/ 0 w 4203700"/>
                <a:gd name="connsiteY0" fmla="*/ 1979485 h 1979485"/>
                <a:gd name="connsiteX1" fmla="*/ 2228976 w 4203700"/>
                <a:gd name="connsiteY1" fmla="*/ 0 h 1979485"/>
                <a:gd name="connsiteX2" fmla="*/ 4203700 w 4203700"/>
                <a:gd name="connsiteY2" fmla="*/ 1979485 h 1979485"/>
                <a:gd name="connsiteX3" fmla="*/ 0 w 4203700"/>
                <a:gd name="connsiteY3" fmla="*/ 1979485 h 1979485"/>
                <a:gd name="connsiteX0" fmla="*/ 0 w 4203700"/>
                <a:gd name="connsiteY0" fmla="*/ 2013776 h 2013776"/>
                <a:gd name="connsiteX1" fmla="*/ 218706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13776 h 2013776"/>
                <a:gd name="connsiteX0" fmla="*/ 0 w 4203700"/>
                <a:gd name="connsiteY0" fmla="*/ 2013776 h 2017586"/>
                <a:gd name="connsiteX1" fmla="*/ 2187069 w 4203700"/>
                <a:gd name="connsiteY1" fmla="*/ 0 h 2017586"/>
                <a:gd name="connsiteX2" fmla="*/ 4203700 w 4203700"/>
                <a:gd name="connsiteY2" fmla="*/ 2017586 h 2017586"/>
                <a:gd name="connsiteX3" fmla="*/ 0 w 4203700"/>
                <a:gd name="connsiteY3" fmla="*/ 2013776 h 2017586"/>
                <a:gd name="connsiteX0" fmla="*/ 0 w 4203700"/>
                <a:gd name="connsiteY0" fmla="*/ 2009966 h 2013776"/>
                <a:gd name="connsiteX1" fmla="*/ 2183259 w 4203700"/>
                <a:gd name="connsiteY1" fmla="*/ 0 h 2013776"/>
                <a:gd name="connsiteX2" fmla="*/ 4203700 w 4203700"/>
                <a:gd name="connsiteY2" fmla="*/ 2013776 h 2013776"/>
                <a:gd name="connsiteX3" fmla="*/ 0 w 4203700"/>
                <a:gd name="connsiteY3" fmla="*/ 2009966 h 2013776"/>
                <a:gd name="connsiteX0" fmla="*/ 0 w 3536953"/>
                <a:gd name="connsiteY0" fmla="*/ 2009966 h 2009966"/>
                <a:gd name="connsiteX1" fmla="*/ 2183259 w 3536953"/>
                <a:gd name="connsiteY1" fmla="*/ 0 h 2009966"/>
                <a:gd name="connsiteX2" fmla="*/ 3536953 w 3536953"/>
                <a:gd name="connsiteY2" fmla="*/ 1991131 h 2009966"/>
                <a:gd name="connsiteX3" fmla="*/ 0 w 3536953"/>
                <a:gd name="connsiteY3" fmla="*/ 2009966 h 2009966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8 h 1874103"/>
                <a:gd name="connsiteX3" fmla="*/ 0 w 3536953"/>
                <a:gd name="connsiteY3" fmla="*/ 1874103 h 1874103"/>
                <a:gd name="connsiteX0" fmla="*/ 0 w 3536953"/>
                <a:gd name="connsiteY0" fmla="*/ 1874103 h 1874103"/>
                <a:gd name="connsiteX1" fmla="*/ 1973712 w 3536953"/>
                <a:gd name="connsiteY1" fmla="*/ 0 h 1874103"/>
                <a:gd name="connsiteX2" fmla="*/ 3536953 w 3536953"/>
                <a:gd name="connsiteY2" fmla="*/ 1855267 h 1874103"/>
                <a:gd name="connsiteX3" fmla="*/ 0 w 3536953"/>
                <a:gd name="connsiteY3" fmla="*/ 1874103 h 18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6953" h="1874103">
                  <a:moveTo>
                    <a:pt x="0" y="1874103"/>
                  </a:moveTo>
                  <a:lnTo>
                    <a:pt x="1973712" y="0"/>
                  </a:lnTo>
                  <a:lnTo>
                    <a:pt x="3536953" y="1855267"/>
                  </a:lnTo>
                  <a:lnTo>
                    <a:pt x="0" y="18741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100000">
                  <a:schemeClr val="accent2">
                    <a:lumMod val="50000"/>
                    <a:alpha val="4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8D8F4C1-4635-4C61-945F-212625B54267}"/>
                </a:ext>
              </a:extLst>
            </p:cNvPr>
            <p:cNvSpPr/>
            <p:nvPr/>
          </p:nvSpPr>
          <p:spPr>
            <a:xfrm rot="5400000">
              <a:off x="-1228440" y="1365351"/>
              <a:ext cx="4765745" cy="2339848"/>
            </a:xfrm>
            <a:prstGeom prst="triangle">
              <a:avLst>
                <a:gd name="adj" fmla="val 50559"/>
              </a:avLst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46000">
                  <a:schemeClr val="accent2">
                    <a:lumMod val="50000"/>
                    <a:alpha val="7100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CA881-4FC2-4F9A-9892-DF5AF8B129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939" y="293859"/>
            <a:ext cx="2339849" cy="974836"/>
          </a:xfrm>
          <a:prstGeom prst="rect">
            <a:avLst/>
          </a:prstGeom>
        </p:spPr>
      </p:pic>
      <p:sp>
        <p:nvSpPr>
          <p:cNvPr id="782" name="Google Shape;782;p41"/>
          <p:cNvSpPr txBox="1">
            <a:spLocks noGrp="1"/>
          </p:cNvSpPr>
          <p:nvPr>
            <p:ph type="title"/>
          </p:nvPr>
        </p:nvSpPr>
        <p:spPr>
          <a:xfrm>
            <a:off x="356082" y="312017"/>
            <a:ext cx="7606989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lear Sans"/>
              </a:rPr>
              <a:t>Thank you for joining our mission!</a:t>
            </a:r>
            <a:endParaRPr>
              <a:solidFill>
                <a:schemeClr val="bg1"/>
              </a:solidFill>
              <a:latin typeface="Clear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3DB5-573F-4027-97C1-8AB32F88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Trajectory optimizer Infrastructure (automatic loop)</a:t>
            </a:r>
            <a:endParaRPr lang="de-DE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264BDC-1253-4881-95B4-155FAB31449B}"/>
              </a:ext>
            </a:extLst>
          </p:cNvPr>
          <p:cNvSpPr/>
          <p:nvPr/>
        </p:nvSpPr>
        <p:spPr>
          <a:xfrm>
            <a:off x="1275327" y="1524357"/>
            <a:ext cx="953477" cy="4724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(Nests like)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60B302-D67A-4ADE-A0A1-4D2C0F1C57E2}"/>
              </a:ext>
            </a:extLst>
          </p:cNvPr>
          <p:cNvSpPr/>
          <p:nvPr/>
        </p:nvSpPr>
        <p:spPr>
          <a:xfrm>
            <a:off x="2590800" y="1524358"/>
            <a:ext cx="1043354" cy="4724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vehicle generator.py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583CF7-833F-438E-BCEA-2E1D78BAA4A4}"/>
              </a:ext>
            </a:extLst>
          </p:cNvPr>
          <p:cNvSpPr/>
          <p:nvPr/>
        </p:nvSpPr>
        <p:spPr>
          <a:xfrm>
            <a:off x="4005384" y="1489189"/>
            <a:ext cx="1340339" cy="54281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initial trajectory guess generator.py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9550A6-90DF-41D6-9832-41B0BF35516F}"/>
              </a:ext>
            </a:extLst>
          </p:cNvPr>
          <p:cNvSpPr/>
          <p:nvPr/>
        </p:nvSpPr>
        <p:spPr>
          <a:xfrm>
            <a:off x="5767753" y="1489189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First </a:t>
            </a:r>
            <a:r>
              <a:rPr lang="en-US" sz="1200" dirty="0" err="1">
                <a:solidFill>
                  <a:schemeClr val="tx1"/>
                </a:solidFill>
              </a:rPr>
              <a:t>Astos</a:t>
            </a:r>
            <a:r>
              <a:rPr lang="en-US" sz="1200" dirty="0">
                <a:solidFill>
                  <a:schemeClr val="tx1"/>
                </a:solidFill>
              </a:rPr>
              <a:t> run.py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837C1F0E-CAE7-4D2D-96E5-26FEFF1ED6F3}"/>
              </a:ext>
            </a:extLst>
          </p:cNvPr>
          <p:cNvSpPr/>
          <p:nvPr/>
        </p:nvSpPr>
        <p:spPr>
          <a:xfrm>
            <a:off x="7677249" y="2032000"/>
            <a:ext cx="914400" cy="914400"/>
          </a:xfrm>
          <a:prstGeom prst="diamond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 = 0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FE4A5E-8C8B-4980-BB84-88D0DFD77AF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28804" y="1760594"/>
            <a:ext cx="3619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8A0E6B-8FD6-45B2-8D9D-1FE07FCD294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634154" y="1760595"/>
            <a:ext cx="371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289C9-DB93-4218-9DCF-4E7B0E81208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45723" y="1760595"/>
            <a:ext cx="422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1EF59B-4D74-490B-8F10-2C9C571B3F58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7108092" y="1760595"/>
            <a:ext cx="1026357" cy="2714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3D40E36-31D1-44F9-8435-50C23BDEFAB5}"/>
              </a:ext>
            </a:extLst>
          </p:cNvPr>
          <p:cNvSpPr/>
          <p:nvPr/>
        </p:nvSpPr>
        <p:spPr>
          <a:xfrm>
            <a:off x="7464279" y="321780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Relevant_data_from_ASTOS.py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BB6F6D-70A1-410E-ABBC-949C0E0DCE87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>
            <a:off x="8134449" y="2946400"/>
            <a:ext cx="0" cy="27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945137-824C-4889-BDD9-245721DB7D9A}"/>
              </a:ext>
            </a:extLst>
          </p:cNvPr>
          <p:cNvSpPr/>
          <p:nvPr/>
        </p:nvSpPr>
        <p:spPr>
          <a:xfrm>
            <a:off x="5666741" y="321780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Astos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powershell</a:t>
            </a:r>
            <a:r>
              <a:rPr lang="en-US" sz="1200" dirty="0">
                <a:solidFill>
                  <a:schemeClr val="tx1"/>
                </a:solidFill>
              </a:rPr>
              <a:t> run.py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84B4202-76CF-4A7B-96B5-23C9E3B49C02}"/>
              </a:ext>
            </a:extLst>
          </p:cNvPr>
          <p:cNvSpPr/>
          <p:nvPr/>
        </p:nvSpPr>
        <p:spPr>
          <a:xfrm>
            <a:off x="9228480" y="5351405"/>
            <a:ext cx="2008674" cy="54281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Dynamic database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ED3D98F-3D8A-4B43-92DD-59D8A06B517B}"/>
              </a:ext>
            </a:extLst>
          </p:cNvPr>
          <p:cNvSpPr/>
          <p:nvPr/>
        </p:nvSpPr>
        <p:spPr>
          <a:xfrm>
            <a:off x="7464279" y="535140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Loadcase</a:t>
            </a:r>
            <a:r>
              <a:rPr lang="en-US" sz="1200" dirty="0">
                <a:solidFill>
                  <a:schemeClr val="tx1"/>
                </a:solidFill>
              </a:rPr>
              <a:t> input generator.py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54A003-23B2-435F-BEAA-B5FC3A2945F5}"/>
              </a:ext>
            </a:extLst>
          </p:cNvPr>
          <p:cNvSpPr/>
          <p:nvPr/>
        </p:nvSpPr>
        <p:spPr>
          <a:xfrm>
            <a:off x="5767753" y="5351404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loadcase</a:t>
            </a:r>
            <a:r>
              <a:rPr lang="en-US" sz="1200" dirty="0">
                <a:solidFill>
                  <a:schemeClr val="tx1"/>
                </a:solidFill>
              </a:rPr>
              <a:t> tool.py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249D5D3-1EFC-47A0-B6E5-FD87BB6A1455}"/>
              </a:ext>
            </a:extLst>
          </p:cNvPr>
          <p:cNvSpPr/>
          <p:nvPr/>
        </p:nvSpPr>
        <p:spPr>
          <a:xfrm>
            <a:off x="4005383" y="5351403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tankpressure</a:t>
            </a:r>
            <a:r>
              <a:rPr lang="en-US" sz="1200" dirty="0">
                <a:solidFill>
                  <a:schemeClr val="tx1"/>
                </a:solidFill>
              </a:rPr>
              <a:t> calculator.py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7C0230-04C7-4A5E-A5BF-9EC69BBE5306}"/>
              </a:ext>
            </a:extLst>
          </p:cNvPr>
          <p:cNvCxnSpPr>
            <a:cxnSpLocks/>
          </p:cNvCxnSpPr>
          <p:nvPr/>
        </p:nvCxnSpPr>
        <p:spPr>
          <a:xfrm>
            <a:off x="9560989" y="4675016"/>
            <a:ext cx="0" cy="67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502B07-A97B-4591-854A-181FB7D72707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8804618" y="5622811"/>
            <a:ext cx="423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3118B5-26F1-404B-BA23-711B8731F12A}"/>
              </a:ext>
            </a:extLst>
          </p:cNvPr>
          <p:cNvCxnSpPr>
            <a:cxnSpLocks/>
            <a:stCxn id="33" idx="1"/>
            <a:endCxn id="34" idx="3"/>
          </p:cNvCxnSpPr>
          <p:nvPr/>
        </p:nvCxnSpPr>
        <p:spPr>
          <a:xfrm flipH="1" flipV="1">
            <a:off x="7108092" y="5622810"/>
            <a:ext cx="356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36A63C-2AFC-4854-BBE1-2C86E7D30189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 flipV="1">
            <a:off x="5345722" y="5622809"/>
            <a:ext cx="4220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iamond 47">
            <a:extLst>
              <a:ext uri="{FF2B5EF4-FFF2-40B4-BE49-F238E27FC236}">
                <a16:creationId xmlns:a16="http://schemas.microsoft.com/office/drawing/2014/main" id="{B041D2DE-5E28-47CF-A369-813C4567CDB7}"/>
              </a:ext>
            </a:extLst>
          </p:cNvPr>
          <p:cNvSpPr/>
          <p:nvPr/>
        </p:nvSpPr>
        <p:spPr>
          <a:xfrm>
            <a:off x="1496293" y="5165608"/>
            <a:ext cx="1838921" cy="914400"/>
          </a:xfrm>
          <a:prstGeom prst="diamond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residuum(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) &lt; epsilon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436894-AFC3-4B5E-AC83-CD882A1C8004}"/>
              </a:ext>
            </a:extLst>
          </p:cNvPr>
          <p:cNvCxnSpPr>
            <a:cxnSpLocks/>
            <a:stCxn id="35" idx="1"/>
            <a:endCxn id="48" idx="3"/>
          </p:cNvCxnSpPr>
          <p:nvPr/>
        </p:nvCxnSpPr>
        <p:spPr>
          <a:xfrm flipH="1" flipV="1">
            <a:off x="3335214" y="5622808"/>
            <a:ext cx="670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56BBD2-7657-4507-9AA8-9215692C48DA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415754" y="6080008"/>
            <a:ext cx="0" cy="30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7FEEEC9-0823-48F1-8939-65BACC63BD56}"/>
              </a:ext>
            </a:extLst>
          </p:cNvPr>
          <p:cNvSpPr/>
          <p:nvPr/>
        </p:nvSpPr>
        <p:spPr>
          <a:xfrm>
            <a:off x="1628269" y="6382327"/>
            <a:ext cx="1563065" cy="475673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Optimized vehicle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1B5B08A-3DC5-46BB-B6BE-3E57DD607219}"/>
              </a:ext>
            </a:extLst>
          </p:cNvPr>
          <p:cNvSpPr/>
          <p:nvPr/>
        </p:nvSpPr>
        <p:spPr>
          <a:xfrm>
            <a:off x="1739631" y="422118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Odin input generator.py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4ED18C-00DE-4E3F-8B36-A68B5E0A579C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H="1" flipV="1">
            <a:off x="2409801" y="4763996"/>
            <a:ext cx="5953" cy="40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9F322C1-9BAD-497B-85BD-77838E5E90E1}"/>
              </a:ext>
            </a:extLst>
          </p:cNvPr>
          <p:cNvSpPr/>
          <p:nvPr/>
        </p:nvSpPr>
        <p:spPr>
          <a:xfrm>
            <a:off x="1730130" y="3230400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Odin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320A9AE-191A-4445-9AAB-C947024556C3}"/>
              </a:ext>
            </a:extLst>
          </p:cNvPr>
          <p:cNvCxnSpPr>
            <a:cxnSpLocks/>
            <a:stCxn id="59" idx="0"/>
            <a:endCxn id="63" idx="2"/>
          </p:cNvCxnSpPr>
          <p:nvPr/>
        </p:nvCxnSpPr>
        <p:spPr>
          <a:xfrm flipH="1" flipV="1">
            <a:off x="2400300" y="3773211"/>
            <a:ext cx="9501" cy="44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B3E39E4-C5AE-46A5-ACEB-E1E3A56A6CF2}"/>
              </a:ext>
            </a:extLst>
          </p:cNvPr>
          <p:cNvSpPr/>
          <p:nvPr/>
        </p:nvSpPr>
        <p:spPr>
          <a:xfrm>
            <a:off x="3634154" y="321780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ASTOS input </a:t>
            </a:r>
            <a:r>
              <a:rPr lang="en-US" sz="1200" dirty="0" err="1">
                <a:solidFill>
                  <a:schemeClr val="tx1"/>
                </a:solidFill>
              </a:rPr>
              <a:t>modifyer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145DFD-707C-4E8B-B2E5-DEAA6A8365B0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>
          <a:xfrm flipV="1">
            <a:off x="3070469" y="3489211"/>
            <a:ext cx="563685" cy="1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7E4DA17-5AD9-4C46-861B-83E5D0DC38E1}"/>
              </a:ext>
            </a:extLst>
          </p:cNvPr>
          <p:cNvCxnSpPr>
            <a:cxnSpLocks/>
            <a:stCxn id="68" idx="3"/>
            <a:endCxn id="31" idx="1"/>
          </p:cNvCxnSpPr>
          <p:nvPr/>
        </p:nvCxnSpPr>
        <p:spPr>
          <a:xfrm>
            <a:off x="4974493" y="3489211"/>
            <a:ext cx="692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AC1FEC3-CB3A-4DD0-9BF4-1E5D3713FF85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>
            <a:off x="7007080" y="3489211"/>
            <a:ext cx="457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row: Curved Left 79">
            <a:extLst>
              <a:ext uri="{FF2B5EF4-FFF2-40B4-BE49-F238E27FC236}">
                <a16:creationId xmlns:a16="http://schemas.microsoft.com/office/drawing/2014/main" id="{16325DF1-DA2E-4A66-B3C8-760A74BF8FDA}"/>
              </a:ext>
            </a:extLst>
          </p:cNvPr>
          <p:cNvSpPr/>
          <p:nvPr/>
        </p:nvSpPr>
        <p:spPr>
          <a:xfrm>
            <a:off x="5762779" y="4412383"/>
            <a:ext cx="170234" cy="42254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1" name="Arrow: Curved Left 80">
            <a:extLst>
              <a:ext uri="{FF2B5EF4-FFF2-40B4-BE49-F238E27FC236}">
                <a16:creationId xmlns:a16="http://schemas.microsoft.com/office/drawing/2014/main" id="{94D948F5-3848-4620-BBA2-C173323DB4C6}"/>
              </a:ext>
            </a:extLst>
          </p:cNvPr>
          <p:cNvSpPr/>
          <p:nvPr/>
        </p:nvSpPr>
        <p:spPr>
          <a:xfrm rot="11147589">
            <a:off x="5071827" y="4404870"/>
            <a:ext cx="170234" cy="42254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829D0D-3E0E-415B-A9D5-1E4A30C27671}"/>
              </a:ext>
            </a:extLst>
          </p:cNvPr>
          <p:cNvSpPr txBox="1"/>
          <p:nvPr/>
        </p:nvSpPr>
        <p:spPr>
          <a:xfrm>
            <a:off x="5219073" y="4496696"/>
            <a:ext cx="67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= </a:t>
            </a:r>
            <a:r>
              <a:rPr lang="en-US" sz="1200" dirty="0" err="1"/>
              <a:t>i</a:t>
            </a:r>
            <a:r>
              <a:rPr lang="en-US" sz="1200" dirty="0"/>
              <a:t> + 1</a:t>
            </a:r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C8E367E-B1CA-451C-A2EE-7AA74731F377}"/>
              </a:ext>
            </a:extLst>
          </p:cNvPr>
          <p:cNvSpPr/>
          <p:nvPr/>
        </p:nvSpPr>
        <p:spPr>
          <a:xfrm>
            <a:off x="10209665" y="4137890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qmax_alpha</a:t>
            </a:r>
            <a:r>
              <a:rPr lang="en-US" sz="1200" dirty="0">
                <a:solidFill>
                  <a:schemeClr val="tx1"/>
                </a:solidFill>
              </a:rPr>
              <a:t> calculator.py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D481E6A-86CF-46B4-A50E-35BB628C3B97}"/>
              </a:ext>
            </a:extLst>
          </p:cNvPr>
          <p:cNvSpPr/>
          <p:nvPr/>
        </p:nvSpPr>
        <p:spPr>
          <a:xfrm>
            <a:off x="8558310" y="4132205"/>
            <a:ext cx="1340339" cy="54281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Rocket_geometry_estimator.py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CD38BF-F43E-4B29-B54C-68C44B6325F1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10879835" y="4680701"/>
            <a:ext cx="0" cy="67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CF9B68E0-68A3-44D4-B1AC-6AF996E22B28}"/>
              </a:ext>
            </a:extLst>
          </p:cNvPr>
          <p:cNvCxnSpPr>
            <a:cxnSpLocks/>
            <a:stCxn id="26" idx="3"/>
            <a:endCxn id="89" idx="0"/>
          </p:cNvCxnSpPr>
          <p:nvPr/>
        </p:nvCxnSpPr>
        <p:spPr>
          <a:xfrm>
            <a:off x="8804618" y="3489211"/>
            <a:ext cx="423862" cy="6429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6C62747C-994B-43CE-AFB4-16376F817FD5}"/>
              </a:ext>
            </a:extLst>
          </p:cNvPr>
          <p:cNvCxnSpPr>
            <a:cxnSpLocks/>
            <a:stCxn id="26" idx="3"/>
            <a:endCxn id="88" idx="0"/>
          </p:cNvCxnSpPr>
          <p:nvPr/>
        </p:nvCxnSpPr>
        <p:spPr>
          <a:xfrm>
            <a:off x="8804618" y="3489211"/>
            <a:ext cx="2075217" cy="648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8A7459C-0F09-4E78-9C80-41DED0DAE8B9}"/>
              </a:ext>
            </a:extLst>
          </p:cNvPr>
          <p:cNvSpPr/>
          <p:nvPr/>
        </p:nvSpPr>
        <p:spPr>
          <a:xfrm>
            <a:off x="9963196" y="1454019"/>
            <a:ext cx="760223" cy="3065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tools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3038A90-4E4B-4658-8A88-490C3FF96C4C}"/>
              </a:ext>
            </a:extLst>
          </p:cNvPr>
          <p:cNvSpPr/>
          <p:nvPr/>
        </p:nvSpPr>
        <p:spPr>
          <a:xfrm>
            <a:off x="9963197" y="1896297"/>
            <a:ext cx="760222" cy="35133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helpers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44724B6-1D0B-4AC6-B7C0-D8EBECE6E93B}"/>
              </a:ext>
            </a:extLst>
          </p:cNvPr>
          <p:cNvSpPr txBox="1"/>
          <p:nvPr/>
        </p:nvSpPr>
        <p:spPr>
          <a:xfrm>
            <a:off x="8448431" y="1114262"/>
            <a:ext cx="157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</a:rPr>
              <a:t>implemented</a:t>
            </a:r>
          </a:p>
          <a:p>
            <a:r>
              <a:rPr lang="en-US" sz="900" dirty="0">
                <a:solidFill>
                  <a:srgbClr val="FFC000"/>
                </a:solidFill>
              </a:rPr>
              <a:t>Implemented with defaults</a:t>
            </a:r>
          </a:p>
          <a:p>
            <a:r>
              <a:rPr lang="en-US" sz="900" dirty="0">
                <a:solidFill>
                  <a:srgbClr val="FF0000"/>
                </a:solidFill>
              </a:rPr>
              <a:t>Not implemented</a:t>
            </a:r>
          </a:p>
          <a:p>
            <a:endParaRPr lang="de-DE" sz="9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5DFCFFF-0004-4281-9955-AFF5DF8DF8A1}"/>
              </a:ext>
            </a:extLst>
          </p:cNvPr>
          <p:cNvSpPr txBox="1"/>
          <p:nvPr/>
        </p:nvSpPr>
        <p:spPr>
          <a:xfrm>
            <a:off x="2129104" y="6002027"/>
            <a:ext cx="67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de-D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CBBFDE-62AF-4D63-864F-7904DEADACF8}"/>
              </a:ext>
            </a:extLst>
          </p:cNvPr>
          <p:cNvSpPr txBox="1"/>
          <p:nvPr/>
        </p:nvSpPr>
        <p:spPr>
          <a:xfrm>
            <a:off x="2228804" y="4788546"/>
            <a:ext cx="67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87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10FD-7450-4799-A28B-5F96CD34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 vehicle: RFA NOM V85_COL_M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FCF953-F89B-4B81-B421-59AED7938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4940" y="1364601"/>
            <a:ext cx="1438275" cy="25908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8D222F-571B-4C6D-A8C6-8828A515E96C}"/>
              </a:ext>
            </a:extLst>
          </p:cNvPr>
          <p:cNvSpPr/>
          <p:nvPr/>
        </p:nvSpPr>
        <p:spPr>
          <a:xfrm>
            <a:off x="3469957" y="1055755"/>
            <a:ext cx="3547975" cy="4746490"/>
          </a:xfrm>
          <a:prstGeom prst="roundRect">
            <a:avLst>
              <a:gd name="adj" fmla="val 5099"/>
            </a:avLst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dirty="0">
                <a:solidFill>
                  <a:schemeClr val="tx1"/>
                </a:solidFill>
              </a:rPr>
              <a:t>RFA ONE NOM (V85_col_M):</a:t>
            </a:r>
          </a:p>
          <a:p>
            <a:pPr marL="0" indent="0" algn="l"/>
            <a:r>
              <a:rPr lang="de-DE" sz="1400" dirty="0">
                <a:solidFill>
                  <a:schemeClr val="tx1"/>
                </a:solidFill>
              </a:rPr>
              <a:t>S1: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 mass: 8841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filled propellant: </a:t>
            </a:r>
            <a:r>
              <a:rPr lang="de-DE" dirty="0">
                <a:solidFill>
                  <a:schemeClr val="tx1"/>
                </a:solidFill>
              </a:rPr>
              <a:t>96829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residual propellant: </a:t>
            </a:r>
            <a:r>
              <a:rPr lang="de-DE" dirty="0">
                <a:solidFill>
                  <a:schemeClr val="tx1"/>
                </a:solidFill>
              </a:rPr>
              <a:t>912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Isp: 322 s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vacuum thrust: 0 - </a:t>
            </a:r>
            <a:r>
              <a:rPr lang="de-DE" dirty="0">
                <a:solidFill>
                  <a:schemeClr val="tx1"/>
                </a:solidFill>
              </a:rPr>
              <a:t>MECO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s: </a:t>
            </a:r>
            <a:r>
              <a:rPr lang="de-DE" dirty="0">
                <a:solidFill>
                  <a:schemeClr val="tx1"/>
                </a:solidFill>
              </a:rPr>
              <a:t>1547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 (100% throttle)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throttle)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sea level thrust at takeoff: </a:t>
            </a:r>
            <a:r>
              <a:rPr lang="de-DE" dirty="0">
                <a:solidFill>
                  <a:schemeClr val="tx1"/>
                </a:solidFill>
              </a:rPr>
              <a:t>1368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</a:t>
            </a:r>
          </a:p>
          <a:p>
            <a:pPr marL="0" indent="0" algn="l"/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- engine nozzle exit area (all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engines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1.8 m^2</a:t>
            </a:r>
          </a:p>
          <a:p>
            <a:r>
              <a:rPr lang="de-DE" sz="1400" baseline="0" dirty="0">
                <a:solidFill>
                  <a:schemeClr val="tx1"/>
                </a:solidFill>
              </a:rPr>
              <a:t>S2: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mass: 1624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filled propellant: </a:t>
            </a:r>
            <a:r>
              <a:rPr lang="de-DE" dirty="0">
                <a:solidFill>
                  <a:schemeClr val="tx1"/>
                </a:solidFill>
              </a:rPr>
              <a:t>12082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65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349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Seco: 97.12 kN (100% throttle)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 : 1.09 m^2</a:t>
            </a:r>
            <a:endParaRPr lang="de-DE" sz="1400" baseline="0" dirty="0">
              <a:solidFill>
                <a:schemeClr val="tx1"/>
              </a:solidFill>
            </a:endParaRPr>
          </a:p>
          <a:p>
            <a:r>
              <a:rPr lang="de-DE" sz="1400" baseline="0" dirty="0">
                <a:solidFill>
                  <a:schemeClr val="tx1"/>
                </a:solidFill>
              </a:rPr>
              <a:t>S3: </a:t>
            </a:r>
            <a:r>
              <a:rPr lang="de-DE" sz="11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dry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mass: </a:t>
            </a:r>
            <a:r>
              <a:rPr lang="de-DE" dirty="0">
                <a:solidFill>
                  <a:schemeClr val="tx1"/>
                </a:solidFill>
              </a:rPr>
              <a:t>327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 </a:t>
            </a: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filled propellant: 599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residual propellant: </a:t>
            </a:r>
            <a:r>
              <a:rPr lang="de-DE" dirty="0">
                <a:solidFill>
                  <a:schemeClr val="tx1"/>
                </a:solidFill>
              </a:rPr>
              <a:t>8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Isp: </a:t>
            </a:r>
            <a:r>
              <a:rPr lang="de-DE" dirty="0">
                <a:solidFill>
                  <a:schemeClr val="tx1"/>
                </a:solidFill>
              </a:rPr>
              <a:t>305</a:t>
            </a:r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vacuum thrust: 0s - insertion: 1.6 kN (100% throttle)</a:t>
            </a:r>
            <a:endParaRPr lang="de-DE" sz="1400" dirty="0">
              <a:solidFill>
                <a:schemeClr val="tx1"/>
              </a:solidFill>
              <a:effectLst/>
            </a:endParaRPr>
          </a:p>
          <a:p>
            <a:r>
              <a:rPr lang="de-DE" sz="11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engine nozzle exit area: 0.067 m^2</a:t>
            </a:r>
          </a:p>
          <a:p>
            <a:endParaRPr lang="de-DE" sz="11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orbit: 500km SSO, 97.43° incl. From SaxaVord</a:t>
            </a:r>
            <a:endParaRPr lang="de-DE" sz="1600" dirty="0">
              <a:solidFill>
                <a:schemeClr val="tx1"/>
              </a:solidFill>
              <a:effectLst/>
            </a:endParaRPr>
          </a:p>
          <a:p>
            <a:endParaRPr lang="de-DE" sz="140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0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0944-9644-4908-B416-89408D8C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ALUMINUM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6CAD8-6B52-4295-85D6-CFAB755973BD}"/>
              </a:ext>
            </a:extLst>
          </p:cNvPr>
          <p:cNvSpPr txBox="1"/>
          <p:nvPr/>
        </p:nvSpPr>
        <p:spPr>
          <a:xfrm>
            <a:off x="461076" y="1838992"/>
            <a:ext cx="41984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 6061 T6 = yield strength at </a:t>
            </a:r>
            <a:r>
              <a:rPr lang="en-US" b="1" dirty="0"/>
              <a:t>250 MPa</a:t>
            </a:r>
            <a:r>
              <a:rPr lang="en-US" dirty="0"/>
              <a:t>.</a:t>
            </a:r>
            <a:endParaRPr lang="de-DE" dirty="0"/>
          </a:p>
          <a:p>
            <a:endParaRPr lang="de-DE" dirty="0"/>
          </a:p>
          <a:p>
            <a:r>
              <a:rPr lang="de-DE" dirty="0"/>
              <a:t>formula for Mises stress in pressure vessel: </a:t>
            </a:r>
          </a:p>
          <a:p>
            <a:r>
              <a:rPr lang="de-DE" dirty="0"/>
              <a:t>sigma_mises = (0.86 * p * r_tank) / t.     </a:t>
            </a:r>
          </a:p>
          <a:p>
            <a:r>
              <a:rPr lang="de-DE" dirty="0"/>
              <a:t>  </a:t>
            </a:r>
          </a:p>
          <a:p>
            <a:r>
              <a:rPr lang="de-DE" dirty="0"/>
              <a:t>p in MPa: 6.9 bar = 0.69 MPa =     </a:t>
            </a:r>
          </a:p>
          <a:p>
            <a:r>
              <a:rPr lang="de-DE" dirty="0"/>
              <a:t>t in mm</a:t>
            </a:r>
          </a:p>
          <a:p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dirty="0"/>
              <a:t>t = (0.86*p*r_tank)/sigma_mises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dirty="0">
                <a:highlight>
                  <a:srgbClr val="00FF00"/>
                </a:highlight>
              </a:rPr>
              <a:t>S1: t &gt;=  2.3mm</a:t>
            </a:r>
            <a:r>
              <a:rPr lang="de-DE" dirty="0"/>
              <a:t> wall thickness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dirty="0">
                <a:highlight>
                  <a:srgbClr val="00FF00"/>
                </a:highlight>
              </a:rPr>
              <a:t>S2: t &gt;=  2.3mm</a:t>
            </a:r>
            <a:r>
              <a:rPr lang="de-DE" dirty="0"/>
              <a:t> wall thickness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E9830-86B9-4F2A-9D73-8B0A002F7C0D}"/>
              </a:ext>
            </a:extLst>
          </p:cNvPr>
          <p:cNvGrpSpPr/>
          <p:nvPr/>
        </p:nvGrpSpPr>
        <p:grpSpPr>
          <a:xfrm>
            <a:off x="4659495" y="1882489"/>
            <a:ext cx="3228975" cy="2761806"/>
            <a:chOff x="5356156" y="1317141"/>
            <a:chExt cx="3228975" cy="2761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543E49-8A50-40C6-99CA-09001754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156" y="1317141"/>
              <a:ext cx="3228975" cy="24479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D93EA-7C45-42D8-9621-00B5EEA84953}"/>
                </a:ext>
              </a:extLst>
            </p:cNvPr>
            <p:cNvSpPr txBox="1"/>
            <p:nvPr/>
          </p:nvSpPr>
          <p:spPr>
            <a:xfrm>
              <a:off x="5842966" y="3709615"/>
              <a:ext cx="2519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values in Odin</a:t>
              </a:r>
              <a:endParaRPr lang="de-DE" dirty="0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FC9DF4-98BD-4FC9-A68A-F3A5FD85F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88470" y="1715902"/>
          <a:ext cx="419842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977">
                  <a:extLst>
                    <a:ext uri="{9D8B030D-6E8A-4147-A177-3AD203B41FA5}">
                      <a16:colId xmlns:a16="http://schemas.microsoft.com/office/drawing/2014/main" val="1383174172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30854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4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Al6061T6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7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Yield strength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RP02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1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Ultimate strength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Modulus of elasticity e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70000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14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 modulus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26000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ratio [-]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6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 [kg/m^3]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2.7e-6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21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A4E7D4-DF6A-4474-B43F-A52A851A7670}"/>
              </a:ext>
            </a:extLst>
          </p:cNvPr>
          <p:cNvSpPr txBox="1"/>
          <p:nvPr/>
        </p:nvSpPr>
        <p:spPr>
          <a:xfrm>
            <a:off x="946800" y="5602077"/>
            <a:ext cx="1168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https://asm.matweb.com/search/SpecificMaterial.asp?bassnum=ma6061t6</a:t>
            </a:r>
            <a:endParaRPr lang="de-DE" dirty="0"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6C890-0278-479A-B3A9-2B003F2B88DE}"/>
              </a:ext>
            </a:extLst>
          </p:cNvPr>
          <p:cNvSpPr txBox="1"/>
          <p:nvPr/>
        </p:nvSpPr>
        <p:spPr>
          <a:xfrm>
            <a:off x="9567735" y="4736197"/>
            <a:ext cx="25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values in Odin</a:t>
            </a:r>
            <a:endParaRPr lang="de-D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B7AFCC-C068-49B1-AB0C-F48C8129AD71}"/>
              </a:ext>
            </a:extLst>
          </p:cNvPr>
          <p:cNvSpPr/>
          <p:nvPr/>
        </p:nvSpPr>
        <p:spPr>
          <a:xfrm>
            <a:off x="461075" y="4030155"/>
            <a:ext cx="3612161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5C7B9-8E35-4255-8D35-1DD41255466D}"/>
              </a:ext>
            </a:extLst>
          </p:cNvPr>
          <p:cNvSpPr txBox="1"/>
          <p:nvPr/>
        </p:nvSpPr>
        <p:spPr>
          <a:xfrm>
            <a:off x="946800" y="4955746"/>
            <a:ext cx="312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No manufacturing minimum considered here !</a:t>
            </a:r>
          </a:p>
        </p:txBody>
      </p:sp>
    </p:spTree>
    <p:extLst>
      <p:ext uri="{BB962C8B-B14F-4D97-AF65-F5344CB8AC3E}">
        <p14:creationId xmlns:p14="http://schemas.microsoft.com/office/powerpoint/2010/main" val="32541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AC76-28E0-40FC-ACE6-2C4EECA6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A9AD5-0A9C-4F51-A298-2859B99872A9}"/>
              </a:ext>
            </a:extLst>
          </p:cNvPr>
          <p:cNvSpPr txBox="1"/>
          <p:nvPr/>
        </p:nvSpPr>
        <p:spPr>
          <a:xfrm>
            <a:off x="922267" y="2030148"/>
            <a:ext cx="4094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00FF00"/>
              </a:highlight>
            </a:endParaRPr>
          </a:p>
          <a:p>
            <a:r>
              <a:rPr lang="en-US" dirty="0"/>
              <a:t>=&gt; </a:t>
            </a:r>
            <a:r>
              <a:rPr lang="en-US" dirty="0">
                <a:highlight>
                  <a:srgbClr val="00FF00"/>
                </a:highlight>
              </a:rPr>
              <a:t>S1: t &gt;= 1-1.5mm</a:t>
            </a:r>
            <a:r>
              <a:rPr lang="en-US" dirty="0"/>
              <a:t> wall thickness  </a:t>
            </a:r>
          </a:p>
          <a:p>
            <a:r>
              <a:rPr lang="en-US" dirty="0"/>
              <a:t>=&gt; </a:t>
            </a:r>
            <a:r>
              <a:rPr lang="en-US" dirty="0">
                <a:highlight>
                  <a:srgbClr val="00FF00"/>
                </a:highlight>
              </a:rPr>
              <a:t>S2: t &gt;= 1.5-2mm</a:t>
            </a:r>
            <a:r>
              <a:rPr lang="en-US" dirty="0"/>
              <a:t> wall thickness 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6AC0122-2887-4684-8677-ED9A490B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70" y="1011501"/>
            <a:ext cx="2890450" cy="55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6FB4EC-2AB4-4C88-964F-6A999A01B62E}"/>
              </a:ext>
            </a:extLst>
          </p:cNvPr>
          <p:cNvGrpSpPr/>
          <p:nvPr/>
        </p:nvGrpSpPr>
        <p:grpSpPr>
          <a:xfrm>
            <a:off x="1105654" y="3171466"/>
            <a:ext cx="3248025" cy="2662783"/>
            <a:chOff x="1840810" y="3174517"/>
            <a:chExt cx="3248025" cy="26627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9B8332-EC48-4531-A0E8-7330F7C4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0810" y="3174517"/>
              <a:ext cx="3248025" cy="23907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9C510-D0C4-4BB9-AC2B-725192F2AEAF}"/>
                </a:ext>
              </a:extLst>
            </p:cNvPr>
            <p:cNvSpPr txBox="1"/>
            <p:nvPr/>
          </p:nvSpPr>
          <p:spPr>
            <a:xfrm>
              <a:off x="1933575" y="5467968"/>
              <a:ext cx="2519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values in Odin</a:t>
              </a:r>
              <a:endParaRPr lang="de-DE" dirty="0"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CC7517B-EF6F-449B-914E-6FC4DA39CD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6692" y="1916711"/>
          <a:ext cx="413314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703">
                  <a:extLst>
                    <a:ext uri="{9D8B030D-6E8A-4147-A177-3AD203B41FA5}">
                      <a16:colId xmlns:a16="http://schemas.microsoft.com/office/drawing/2014/main" val="1383174172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30854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4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7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Yield </a:t>
                      </a:r>
                      <a:r>
                        <a:rPr lang="en-US" b="1" dirty="0"/>
                        <a:t>strength</a:t>
                      </a:r>
                      <a:r>
                        <a:rPr lang="en-US" dirty="0"/>
                        <a:t>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RP02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748.1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1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Ultimate tensile </a:t>
                      </a:r>
                      <a:r>
                        <a:rPr lang="en-US" b="1" dirty="0"/>
                        <a:t>strength</a:t>
                      </a:r>
                      <a:r>
                        <a:rPr lang="en-US" dirty="0"/>
                        <a:t>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845.24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Modulus</a:t>
                      </a:r>
                      <a:r>
                        <a:rPr lang="en-US" dirty="0"/>
                        <a:t> of elasticity e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48000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14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 </a:t>
                      </a:r>
                      <a:r>
                        <a:rPr lang="en-US" b="1" dirty="0"/>
                        <a:t>modulus</a:t>
                      </a:r>
                      <a:r>
                        <a:rPr lang="en-US" dirty="0"/>
                        <a:t>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ratio [-]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6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 [kg/m^3]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1.57e-6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21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AF6DAF6-A2F8-4F46-A103-A469029F36E1}"/>
              </a:ext>
            </a:extLst>
          </p:cNvPr>
          <p:cNvSpPr txBox="1"/>
          <p:nvPr/>
        </p:nvSpPr>
        <p:spPr>
          <a:xfrm>
            <a:off x="3708924" y="5677895"/>
            <a:ext cx="505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Yield strength = sqrt(sigma_1_c^2+sigma_2_c^2)</a:t>
            </a:r>
          </a:p>
          <a:p>
            <a:r>
              <a:rPr lang="en-US" dirty="0"/>
              <a:t>Tensile strength = sqrt(sigma_1_t^2+sigma_2_t^2)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7FEF1-B7E8-47A5-B6CD-DC844F420F2A}"/>
              </a:ext>
            </a:extLst>
          </p:cNvPr>
          <p:cNvSpPr txBox="1"/>
          <p:nvPr/>
        </p:nvSpPr>
        <p:spPr>
          <a:xfrm>
            <a:off x="5299393" y="5210583"/>
            <a:ext cx="25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values in Odin</a:t>
            </a:r>
            <a:endParaRPr lang="de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8D906F-C7BF-44B1-A8E4-182A4A92AC9B}"/>
              </a:ext>
            </a:extLst>
          </p:cNvPr>
          <p:cNvSpPr/>
          <p:nvPr/>
        </p:nvSpPr>
        <p:spPr>
          <a:xfrm>
            <a:off x="922268" y="2189042"/>
            <a:ext cx="3431412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5D718-86C9-4896-AAC5-C27717ADE9B4}"/>
              </a:ext>
            </a:extLst>
          </p:cNvPr>
          <p:cNvSpPr txBox="1"/>
          <p:nvPr/>
        </p:nvSpPr>
        <p:spPr>
          <a:xfrm>
            <a:off x="1166448" y="1551821"/>
            <a:ext cx="312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No manufacturing minimum considered here !</a:t>
            </a:r>
          </a:p>
        </p:txBody>
      </p:sp>
    </p:spTree>
    <p:extLst>
      <p:ext uri="{BB962C8B-B14F-4D97-AF65-F5344CB8AC3E}">
        <p14:creationId xmlns:p14="http://schemas.microsoft.com/office/powerpoint/2010/main" val="391689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0B74-A2AD-4712-B09F-FAD444C2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Stainless Steel half hard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44853-2FE0-4594-B501-8D09D51020D2}"/>
              </a:ext>
            </a:extLst>
          </p:cNvPr>
          <p:cNvSpPr txBox="1"/>
          <p:nvPr/>
        </p:nvSpPr>
        <p:spPr>
          <a:xfrm>
            <a:off x="847732" y="2641887"/>
            <a:ext cx="652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Stainless steel </a:t>
            </a:r>
            <a:r>
              <a:rPr lang="en-US" u="sng" dirty="0"/>
              <a:t>half hard</a:t>
            </a:r>
            <a:r>
              <a:rPr lang="en-US" dirty="0"/>
              <a:t>: yield at </a:t>
            </a:r>
            <a:r>
              <a:rPr lang="en-US" b="1" dirty="0"/>
              <a:t>750 </a:t>
            </a:r>
            <a:r>
              <a:rPr lang="en-US" b="1" dirty="0" err="1"/>
              <a:t>Mpa</a:t>
            </a:r>
            <a:endParaRPr lang="en-US" b="1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>
                <a:highlight>
                  <a:srgbClr val="00FF00"/>
                </a:highlight>
              </a:rPr>
              <a:t>S1: t &gt;= 1.0-1.2mm</a:t>
            </a:r>
            <a:r>
              <a:rPr lang="en-US" dirty="0"/>
              <a:t> wall thickness for half hard</a:t>
            </a:r>
            <a:endParaRPr lang="de-DE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>
                <a:highlight>
                  <a:srgbClr val="00FF00"/>
                </a:highlight>
              </a:rPr>
              <a:t>S2: t &gt;= 1.0-1.2mm</a:t>
            </a:r>
            <a:r>
              <a:rPr lang="en-US" dirty="0"/>
              <a:t> wall thickness for half hard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9D83F-0F05-4C87-BBA9-F3E9C38F4E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4927" y="1910733"/>
          <a:ext cx="419842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977">
                  <a:extLst>
                    <a:ext uri="{9D8B030D-6E8A-4147-A177-3AD203B41FA5}">
                      <a16:colId xmlns:a16="http://schemas.microsoft.com/office/drawing/2014/main" val="1383174172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308541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4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7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Yield strength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RP02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1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Ultimate strength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 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2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Modulus of elasticity e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14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 modulus [</a:t>
                      </a:r>
                      <a:r>
                        <a:rPr lang="en-US" dirty="0" err="1"/>
                        <a:t>Mpa</a:t>
                      </a:r>
                      <a:r>
                        <a:rPr lang="en-US" dirty="0"/>
                        <a:t>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ratio [-]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6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 [kg/m^3]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7.9e-6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21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5EF5BD-0381-41FD-9430-5A9769DB3C0A}"/>
              </a:ext>
            </a:extLst>
          </p:cNvPr>
          <p:cNvSpPr txBox="1"/>
          <p:nvPr/>
        </p:nvSpPr>
        <p:spPr>
          <a:xfrm>
            <a:off x="8686488" y="4877453"/>
            <a:ext cx="25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values in Odin</a:t>
            </a: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9C9C2-0FD7-48F9-BA05-212C40B85FF9}"/>
              </a:ext>
            </a:extLst>
          </p:cNvPr>
          <p:cNvSpPr/>
          <p:nvPr/>
        </p:nvSpPr>
        <p:spPr>
          <a:xfrm>
            <a:off x="847731" y="4633078"/>
            <a:ext cx="355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dirty="0"/>
              <a:t>t = (0.86*p*r_tank)/sigma_mises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A3D8-A4CA-471C-8948-6FC6B1CAB8CA}"/>
              </a:ext>
            </a:extLst>
          </p:cNvPr>
          <p:cNvSpPr txBox="1"/>
          <p:nvPr/>
        </p:nvSpPr>
        <p:spPr>
          <a:xfrm>
            <a:off x="2644726" y="5939988"/>
            <a:ext cx="588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https://matmatch.com/materials/mitf926-aisi-316l-half-hard</a:t>
            </a:r>
            <a:endParaRPr lang="en-D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B64DB4-8712-4777-8431-AAA6E4A5626D}"/>
              </a:ext>
            </a:extLst>
          </p:cNvPr>
          <p:cNvSpPr/>
          <p:nvPr/>
        </p:nvSpPr>
        <p:spPr>
          <a:xfrm>
            <a:off x="847731" y="3075709"/>
            <a:ext cx="4825705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90CF9-DBF7-48D1-94B4-F10FB33454A2}"/>
              </a:ext>
            </a:extLst>
          </p:cNvPr>
          <p:cNvSpPr txBox="1"/>
          <p:nvPr/>
        </p:nvSpPr>
        <p:spPr>
          <a:xfrm>
            <a:off x="1185588" y="3995552"/>
            <a:ext cx="312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No manufacturing minimum considered here !</a:t>
            </a:r>
          </a:p>
        </p:txBody>
      </p:sp>
    </p:spTree>
    <p:extLst>
      <p:ext uri="{BB962C8B-B14F-4D97-AF65-F5344CB8AC3E}">
        <p14:creationId xmlns:p14="http://schemas.microsoft.com/office/powerpoint/2010/main" val="137545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B6FC-6A4F-4569-8FB2-064A2EDC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Optimizer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C0DC-91DA-4239-8CD2-D91EB54E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Fixed rocket diameter in S1, S2, S3</a:t>
            </a:r>
          </a:p>
          <a:p>
            <a:r>
              <a:rPr lang="de-DE" dirty="0"/>
              <a:t>Fixed nr. of engines and thrust in S1, S2, S3</a:t>
            </a:r>
          </a:p>
          <a:p>
            <a:r>
              <a:rPr lang="de-DE" dirty="0"/>
              <a:t>Fixed OTV tank size and structure mass</a:t>
            </a:r>
          </a:p>
          <a:p>
            <a:r>
              <a:rPr lang="de-DE" dirty="0"/>
              <a:t>Fixed max. AoA (7°) at maxq =&gt; ca. 200 kPa° at maxq</a:t>
            </a:r>
          </a:p>
          <a:p>
            <a:r>
              <a:rPr lang="de-DE" dirty="0"/>
              <a:t>Fixed T/W ratio lower bound at lift-off: 1.2</a:t>
            </a:r>
          </a:p>
          <a:p>
            <a:r>
              <a:rPr lang="de-DE" dirty="0"/>
              <a:t>Fixed carbon interstage </a:t>
            </a:r>
          </a:p>
          <a:p>
            <a:endParaRPr lang="de-DE" dirty="0"/>
          </a:p>
          <a:p>
            <a:r>
              <a:rPr lang="de-DE" dirty="0"/>
              <a:t>Variable tank materials in S1, S2</a:t>
            </a:r>
          </a:p>
          <a:p>
            <a:r>
              <a:rPr lang="de-DE" dirty="0"/>
              <a:t>Variable tank langth S1, S2</a:t>
            </a:r>
          </a:p>
          <a:p>
            <a:r>
              <a:rPr lang="de-DE" dirty="0"/>
              <a:t>Variable wall thickness S1, S2 </a:t>
            </a:r>
          </a:p>
          <a:p>
            <a:r>
              <a:rPr lang="de-DE" dirty="0"/>
              <a:t>Safety factor for buckling + compression: </a:t>
            </a:r>
            <a:r>
              <a:rPr lang="de-DE" b="1" dirty="0"/>
              <a:t>1.2</a:t>
            </a:r>
            <a:r>
              <a:rPr lang="de-DE" dirty="0"/>
              <a:t> in S1, S2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93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5120-E006-48B9-9511-772CE8C6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90B5-A687-422B-BF90-AA672282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800" y="1110450"/>
            <a:ext cx="11082536" cy="5053397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Manufacturing (based on NESTS):</a:t>
            </a:r>
          </a:p>
          <a:p>
            <a:pPr lvl="1"/>
            <a:r>
              <a:rPr lang="de-DE" dirty="0"/>
              <a:t>Engine : 2280 €/kN thrust*1.6*1.26</a:t>
            </a:r>
          </a:p>
          <a:p>
            <a:pPr lvl="1"/>
            <a:r>
              <a:rPr lang="de-DE" dirty="0"/>
              <a:t>Steeltank: 200 €/kg</a:t>
            </a:r>
          </a:p>
          <a:p>
            <a:pPr lvl="1"/>
            <a:r>
              <a:rPr lang="de-DE" dirty="0"/>
              <a:t>Aluminumtank: 400 €/kg</a:t>
            </a:r>
          </a:p>
          <a:p>
            <a:pPr lvl="1"/>
            <a:r>
              <a:rPr lang="de-DE" dirty="0"/>
              <a:t>CFK tank: 800€/kg</a:t>
            </a:r>
          </a:p>
          <a:p>
            <a:pPr lvl="1"/>
            <a:r>
              <a:rPr lang="de-DE" dirty="0"/>
              <a:t>Interstage ATG: TBD =&gt; real quotes ask procurement</a:t>
            </a:r>
          </a:p>
          <a:p>
            <a:r>
              <a:rPr lang="de-DE" dirty="0"/>
              <a:t>Material:</a:t>
            </a:r>
          </a:p>
          <a:p>
            <a:pPr lvl="1"/>
            <a:r>
              <a:rPr lang="de-DE" dirty="0"/>
              <a:t>Kerolox: 2 €/kg mass</a:t>
            </a:r>
          </a:p>
          <a:p>
            <a:pPr lvl="1"/>
            <a:r>
              <a:rPr lang="de-DE" dirty="0"/>
              <a:t>Aluminumtank: 2.5 €/kg mass</a:t>
            </a:r>
          </a:p>
          <a:p>
            <a:pPr lvl="1"/>
            <a:r>
              <a:rPr lang="de-DE" dirty="0"/>
              <a:t>Steeltank: 2.65 €/kg mass</a:t>
            </a:r>
          </a:p>
          <a:p>
            <a:pPr lvl="1"/>
            <a:r>
              <a:rPr lang="de-DE" dirty="0"/>
              <a:t>Cfktank: 30 €/kg mass</a:t>
            </a:r>
          </a:p>
          <a:p>
            <a:r>
              <a:rPr lang="de-DE" dirty="0"/>
              <a:t>OTV based on (NESTS):</a:t>
            </a:r>
          </a:p>
          <a:p>
            <a:pPr lvl="1"/>
            <a:r>
              <a:rPr lang="de-DE" dirty="0"/>
              <a:t>640.000 € </a:t>
            </a:r>
          </a:p>
          <a:p>
            <a:r>
              <a:rPr lang="de-DE" dirty="0"/>
              <a:t>Fairing:</a:t>
            </a:r>
          </a:p>
          <a:p>
            <a:pPr lvl="1"/>
            <a:r>
              <a:rPr lang="de-DE" dirty="0"/>
              <a:t>50.000 € =&gt; not up to date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05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0D0"/>
      </a:accent1>
      <a:accent2>
        <a:srgbClr val="0050D0"/>
      </a:accent2>
      <a:accent3>
        <a:srgbClr val="A5A5A5"/>
      </a:accent3>
      <a:accent4>
        <a:srgbClr val="FFC000"/>
      </a:accent4>
      <a:accent5>
        <a:srgbClr val="5B9BD5"/>
      </a:accent5>
      <a:accent6>
        <a:srgbClr val="8496B0"/>
      </a:accent6>
      <a:hlink>
        <a:srgbClr val="0563C1"/>
      </a:hlink>
      <a:folHlink>
        <a:srgbClr val="ADB9C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6494241FF736045B742BDFA48B283D1" ma:contentTypeVersion="14" ma:contentTypeDescription="Ein neues Dokument erstellen." ma:contentTypeScope="" ma:versionID="4bb5d81e2c5a36d44db1bfa6b22c4ad2">
  <xsd:schema xmlns:xsd="http://www.w3.org/2001/XMLSchema" xmlns:xs="http://www.w3.org/2001/XMLSchema" xmlns:p="http://schemas.microsoft.com/office/2006/metadata/properties" xmlns:ns2="de9bb8fb-d16f-475d-8887-8411f4138631" xmlns:ns3="59864ece-1816-4bab-b771-7f990b258421" targetNamespace="http://schemas.microsoft.com/office/2006/metadata/properties" ma:root="true" ma:fieldsID="cbf916ff04523a3ababf0212c79e397a" ns2:_="" ns3:_="">
    <xsd:import namespace="de9bb8fb-d16f-475d-8887-8411f4138631"/>
    <xsd:import namespace="59864ece-1816-4bab-b771-7f990b2584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bb8fb-d16f-475d-8887-8411f41386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573848b3-7043-4e36-838d-ea8d1bc41f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64ece-1816-4bab-b771-7f990b25842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864a898-2100-49ba-a509-7217a3a26bce}" ma:internalName="TaxCatchAll" ma:showField="CatchAllData" ma:web="59864ece-1816-4bab-b771-7f990b2584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9bb8fb-d16f-475d-8887-8411f4138631">
      <Terms xmlns="http://schemas.microsoft.com/office/infopath/2007/PartnerControls"/>
    </lcf76f155ced4ddcb4097134ff3c332f>
    <TaxCatchAll xmlns="59864ece-1816-4bab-b771-7f990b258421" xsi:nil="true"/>
    <SharedWithUsers xmlns="59864ece-1816-4bab-b771-7f990b258421">
      <UserInfo>
        <DisplayName>Zsombor Sapi</DisplayName>
        <AccountId>75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F3AA31E-14CD-4AF2-948E-08DFF5DA4F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bb8fb-d16f-475d-8887-8411f4138631"/>
    <ds:schemaRef ds:uri="59864ece-1816-4bab-b771-7f990b258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4AF1B1-9498-4924-B8E1-B16E607EE0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FEA2B0-EB20-44BF-B3F4-2C757A67AD09}">
  <ds:schemaRefs>
    <ds:schemaRef ds:uri="59864ece-1816-4bab-b771-7f990b2584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de9bb8fb-d16f-475d-8887-8411f413863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3184</TotalTime>
  <Words>2150</Words>
  <Application>Microsoft Office PowerPoint</Application>
  <PresentationFormat>Widescreen</PresentationFormat>
  <Paragraphs>343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Clear Sans</vt:lpstr>
      <vt:lpstr>Open Sans</vt:lpstr>
      <vt:lpstr>Orbitron</vt:lpstr>
      <vt:lpstr>Orbitron Medium</vt:lpstr>
      <vt:lpstr>Roboto</vt:lpstr>
      <vt:lpstr>Roboto Condensed</vt:lpstr>
      <vt:lpstr>Symbol</vt:lpstr>
      <vt:lpstr>Wingdings</vt:lpstr>
      <vt:lpstr>Office Theme</vt:lpstr>
      <vt:lpstr>PowerPoint Presentation</vt:lpstr>
      <vt:lpstr>Tasks from last time</vt:lpstr>
      <vt:lpstr>Trajectory optimizer Infrastructure (automatic loop)</vt:lpstr>
      <vt:lpstr>Baseline vehicle: RFA NOM V85_COL_M</vt:lpstr>
      <vt:lpstr>ALUMINUM</vt:lpstr>
      <vt:lpstr>Carbon</vt:lpstr>
      <vt:lpstr>Stainless Steel half hard</vt:lpstr>
      <vt:lpstr>Optimizer assumptions</vt:lpstr>
      <vt:lpstr>Cost assumptions</vt:lpstr>
      <vt:lpstr>Results</vt:lpstr>
      <vt:lpstr>Next actions</vt:lpstr>
      <vt:lpstr>PowerPoint Presentation</vt:lpstr>
      <vt:lpstr>NEW Portugal prices included</vt:lpstr>
      <vt:lpstr>What’s optimized</vt:lpstr>
      <vt:lpstr>PowerPoint Presentation</vt:lpstr>
      <vt:lpstr>Assumptions</vt:lpstr>
      <vt:lpstr>Price assumptions</vt:lpstr>
      <vt:lpstr>Stainless steel Configuration (portugal prices)</vt:lpstr>
      <vt:lpstr>AL configuration (Portugal prices interstages)</vt:lpstr>
      <vt:lpstr>CC configuration (Portugal prices interstages)</vt:lpstr>
      <vt:lpstr>Next steps</vt:lpstr>
      <vt:lpstr>Enhanced infrastructure</vt:lpstr>
      <vt:lpstr>databases</vt:lpstr>
      <vt:lpstr>Initial guesses</vt:lpstr>
      <vt:lpstr>Vehicle generator</vt:lpstr>
      <vt:lpstr>Inner loop </vt:lpstr>
      <vt:lpstr>New vehicle generator</vt:lpstr>
      <vt:lpstr>Thank you for joining our mission!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 Arizaga</dc:creator>
  <cp:lastModifiedBy>Jan Heimann</cp:lastModifiedBy>
  <cp:revision>151</cp:revision>
  <dcterms:created xsi:type="dcterms:W3CDTF">2023-01-24T12:56:38Z</dcterms:created>
  <dcterms:modified xsi:type="dcterms:W3CDTF">2024-09-09T14:04:53Z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0x01010046494241FF736045B742BDFA48B283D1</vt:lpwstr>
  </property>
  <property fmtid="{D5CDD505-2E9C-101B-9397-08002B2CF9AE}" pid="3" name="MediaServiceImageTags">
    <vt:lpwstr/>
  </property>
</Properties>
</file>